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9B30C0-1B44-443A-8CA3-D566EF23C21B}">
  <a:tblStyle styleId="{3A9B30C0-1B44-443A-8CA3-D566EF23C21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hackathonserver.pythonanywhere.com/send?receiver=pistato&amp;message=hello+world"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t.me/RPAHackathonNewBieBo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a.istockphoto.com/id/1300369190/vector/group-of-students-sitting-at-table-and-studying.jpg?s=612x612&amp;w=0&amp;k=20&amp;c=isx0IC3xnYWSDoFTGvxq3Acewcd5NjFU1LHjBApkuI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a.istockphoto.com/id/1300369190/vector/group-of-students-sitting-at-table-and-studying.jpg?s=612x612&amp;w=0&amp;k=20&amp;c=isx0IC3xnYWSDoFTGvxq3Acewcd5NjFU1LHjBApkuI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a.istockphoto.com/id/1300369190/vector/group-of-students-sitting-at-table-and-studying.jpg?s=612x612&amp;w=0&amp;k=20&amp;c=isx0IC3xnYWSDoFTGvxq3Acewcd5NjFU1LHjBApkuI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nterprisesg.gov.sg/-/media/esg/files/quality-and-standards/business-excellence/SQASC_NLB_2018_summary_report.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nterprisesg.gov.sg/-/media/esg/files/quality-and-standards/business-excellence/SQASC_NLB_2018_summary_report.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Flowchart of the solution.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Find Seat available for every library and area will be explained further on the next slide.</a:t>
            </a: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280d72ead3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2280d72ead3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GB"/>
              <a:t>The following image shows one of the area layout of Ang mo kio library, In the excel we specify the same tableid for seats on the same table.</a:t>
            </a:r>
            <a:endParaRPr/>
          </a:p>
          <a:p>
            <a:pPr marL="0" lvl="0" indent="0" algn="l" rtl="0">
              <a:lnSpc>
                <a:spcPct val="100000"/>
              </a:lnSpc>
              <a:spcBef>
                <a:spcPts val="0"/>
              </a:spcBef>
              <a:spcAft>
                <a:spcPts val="0"/>
              </a:spcAft>
              <a:buSzPts val="1100"/>
              <a:buNone/>
            </a:pPr>
            <a:endParaRPr/>
          </a:p>
        </p:txBody>
      </p:sp>
      <p:sp>
        <p:nvSpPr>
          <p:cNvPr id="180" name="Google Shape;180;g2280d72ead3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GB"/>
              <a:t>The following image shows one of the area layout of Ang mo kio library, In the excel we specify the same tableid for seats on the same table.</a:t>
            </a:r>
            <a:endParaRPr/>
          </a:p>
          <a:p>
            <a:pPr marL="0" lvl="0" indent="0" algn="l" rtl="0">
              <a:lnSpc>
                <a:spcPct val="100000"/>
              </a:lnSpc>
              <a:spcBef>
                <a:spcPts val="0"/>
              </a:spcBef>
              <a:spcAft>
                <a:spcPts val="0"/>
              </a:spcAft>
              <a:buSzPts val="1100"/>
              <a:buNone/>
            </a:pPr>
            <a:endParaRPr/>
          </a:p>
        </p:txBody>
      </p:sp>
      <p:sp>
        <p:nvSpPr>
          <p:cNvPr id="194" name="Google Shape;19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280d72ead3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280d72ead3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09" name="Google Shape;209;g2280d72ead3_0_1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29" name="Google Shape;229;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80d72ead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280d72ead3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37" name="Google Shape;237;g2280d72ead3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80d72ead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280d72ead3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47" name="Google Shape;247;g2280d72ead3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a1b7194e1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1fa1b7194e1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58" name="Google Shape;258;g1fa1b7194e1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280d72ead3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280d72ead3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74" name="Google Shape;274;g2280d72ead3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a1b7194e1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1fa1b7194e1_2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287" name="Google Shape;287;g1fa1b7194e1_2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GB"/>
              <a:t>Please replace photograph with your team member by right click on image &gt; change picture</a:t>
            </a:r>
            <a:endParaRPr/>
          </a:p>
          <a:p>
            <a:pPr marL="171450" lvl="0" indent="-171450" algn="l" rtl="0">
              <a:lnSpc>
                <a:spcPct val="100000"/>
              </a:lnSpc>
              <a:spcBef>
                <a:spcPts val="0"/>
              </a:spcBef>
              <a:spcAft>
                <a:spcPts val="0"/>
              </a:spcAft>
              <a:buClr>
                <a:schemeClr val="dk1"/>
              </a:buClr>
              <a:buSzPts val="1200"/>
              <a:buFont typeface="Arial"/>
              <a:buChar char="•"/>
            </a:pPr>
            <a:r>
              <a:rPr lang="en-GB"/>
              <a:t>Please add role and company name and add your email ID.</a:t>
            </a:r>
            <a:endParaRPr/>
          </a:p>
          <a:p>
            <a:pPr marL="171450" lvl="0" indent="-171450" algn="l" rtl="0">
              <a:lnSpc>
                <a:spcPct val="100000"/>
              </a:lnSpc>
              <a:spcBef>
                <a:spcPts val="0"/>
              </a:spcBef>
              <a:spcAft>
                <a:spcPts val="0"/>
              </a:spcAft>
              <a:buClr>
                <a:schemeClr val="dk1"/>
              </a:buClr>
              <a:buSzPts val="1200"/>
              <a:buFont typeface="Arial"/>
              <a:buChar char="•"/>
            </a:pPr>
            <a:r>
              <a:rPr lang="en-GB"/>
              <a:t>Feel free to remove extra picture and details if team size is smaller</a:t>
            </a:r>
            <a:endParaRPr/>
          </a:p>
          <a:p>
            <a:pPr marL="0" lvl="0" indent="0" algn="l" rtl="0">
              <a:lnSpc>
                <a:spcPct val="100000"/>
              </a:lnSpc>
              <a:spcBef>
                <a:spcPts val="0"/>
              </a:spcBef>
              <a:spcAft>
                <a:spcPts val="0"/>
              </a:spcAft>
              <a:buSzPts val="1100"/>
              <a:buNone/>
            </a:pPr>
            <a:endParaRPr/>
          </a:p>
        </p:txBody>
      </p:sp>
      <p:sp>
        <p:nvSpPr>
          <p:cNvPr id="79" name="Google Shape;7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280d72ead3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2280d72ead3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302" name="Google Shape;302;g2280d72ead3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a1b7194e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1fa1b7194e1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AutoNum type="arabicPeriod"/>
            </a:pPr>
            <a:r>
              <a:rPr lang="en-GB"/>
              <a:t>From the appointment booking site, the seat selection contain information of seats that is available for the user to book.</a:t>
            </a:r>
            <a:endParaRPr/>
          </a:p>
          <a:p>
            <a:pPr marL="457200" lvl="0" indent="-298450" algn="l" rtl="0">
              <a:lnSpc>
                <a:spcPct val="100000"/>
              </a:lnSpc>
              <a:spcBef>
                <a:spcPts val="0"/>
              </a:spcBef>
              <a:spcAft>
                <a:spcPts val="0"/>
              </a:spcAft>
              <a:buSzPts val="1100"/>
              <a:buAutoNum type="arabicPeriod"/>
            </a:pPr>
            <a:r>
              <a:rPr lang="en-GB"/>
              <a:t>We can extract the information as a text and check every row that we have</a:t>
            </a:r>
            <a:endParaRPr/>
          </a:p>
          <a:p>
            <a:pPr marL="457200" lvl="0" indent="-298450" algn="l" rtl="0">
              <a:lnSpc>
                <a:spcPct val="100000"/>
              </a:lnSpc>
              <a:spcBef>
                <a:spcPts val="0"/>
              </a:spcBef>
              <a:spcAft>
                <a:spcPts val="0"/>
              </a:spcAft>
              <a:buSzPts val="1100"/>
              <a:buAutoNum type="arabicPeriod"/>
            </a:pPr>
            <a:r>
              <a:rPr lang="en-GB"/>
              <a:t>If text contain the seat id, we will include it into the table you see in point 3</a:t>
            </a:r>
            <a:endParaRPr/>
          </a:p>
          <a:p>
            <a:pPr marL="457200" lvl="0" indent="-298450" algn="l" rtl="0">
              <a:lnSpc>
                <a:spcPct val="100000"/>
              </a:lnSpc>
              <a:spcBef>
                <a:spcPts val="0"/>
              </a:spcBef>
              <a:spcAft>
                <a:spcPts val="0"/>
              </a:spcAft>
              <a:buSzPts val="1100"/>
              <a:buAutoNum type="arabicPeriod"/>
            </a:pPr>
            <a:r>
              <a:rPr lang="en-GB"/>
              <a:t>We then add an additional column call “Count” to calculate the total number of available seat for each tableid</a:t>
            </a:r>
            <a:endParaRPr/>
          </a:p>
          <a:p>
            <a:pPr marL="457200" lvl="0" indent="-298450" algn="l" rtl="0">
              <a:lnSpc>
                <a:spcPct val="100000"/>
              </a:lnSpc>
              <a:spcBef>
                <a:spcPts val="0"/>
              </a:spcBef>
              <a:spcAft>
                <a:spcPts val="0"/>
              </a:spcAft>
              <a:buSzPts val="1100"/>
              <a:buAutoNum type="arabicPeriod"/>
            </a:pPr>
            <a:r>
              <a:rPr lang="en-GB"/>
              <a:t>We then filter out count that is smaller than our team size, for example our group size is 3, 2 will be filtered out. We will then sort the table from smallest to biggest based on count, to find the most optimized option for us. For this case table 1 will be selected but if we have 4 team size table 2 or 3 will be considered, if team size 5, we will search other area options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317" name="Google Shape;317;g1fa1b7194e1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a1b7194e1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a1b7194e1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account ~30 seconds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a1b7194e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a1b7194e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280d72ea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280d72ea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a1b7194e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fa1b7194e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09538e70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09538e70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For our output, we used a telegram bot through the pyTelegramBotAPI library to inform our users of successful bookings.</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The python script is being run from pythonanywhere.com and is being run as a webapp through the use of Flask. By implementing it as a webapp, the end user does not have to install python and its dependencies, and the bot’s API key can be protected on the server. Furthermore, it is essential as a dictionary of username:user-id data has to be maintained by the python script.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 </a:t>
            </a:r>
            <a:br>
              <a:rPr lang="en-GB" sz="1200">
                <a:solidFill>
                  <a:schemeClr val="dk1"/>
                </a:solidFill>
              </a:rPr>
            </a:br>
            <a:r>
              <a:rPr lang="en-GB" sz="1200">
                <a:solidFill>
                  <a:schemeClr val="dk1"/>
                </a:solidFill>
              </a:rPr>
              <a:t>The python script takes in a receiver’s username and message value into the url and sends it through the send message function by referencing the dictionary of username:user-id.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Lastly, the robot enters the webapp like in the sample url below:</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u="sng">
                <a:solidFill>
                  <a:srgbClr val="1155CC"/>
                </a:solidFill>
                <a:hlinkClick r:id="rId3">
                  <a:extLst>
                    <a:ext uri="{A12FA001-AC4F-418D-AE19-62706E023703}">
                      <ahyp:hlinkClr xmlns:ahyp="http://schemas.microsoft.com/office/drawing/2018/hyperlinkcolor" val="tx"/>
                    </a:ext>
                  </a:extLst>
                </a:hlinkClick>
              </a:rPr>
              <a:t>http://hackathonserver.pythonanywhere.com/send?receiver=pistato&amp;message=hello+world</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Going to this webpage will send a message to Pistato with the text, “Hello World”. However, due to limitations imposed by Telegram, the message can only be sent if the user has used the /start command with the Telegram bot at </a:t>
            </a:r>
            <a:r>
              <a:rPr lang="en-GB" sz="1200" u="sng">
                <a:solidFill>
                  <a:srgbClr val="1155CC"/>
                </a:solidFill>
                <a:hlinkClick r:id="rId4">
                  <a:extLst>
                    <a:ext uri="{A12FA001-AC4F-418D-AE19-62706E023703}">
                      <ahyp:hlinkClr xmlns:ahyp="http://schemas.microsoft.com/office/drawing/2018/hyperlinkcolor" val="tx"/>
                    </a:ext>
                  </a:extLst>
                </a:hlinkClick>
              </a:rPr>
              <a:t>https://t.me/RPAHackathonNewBieBot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Thus using the get request activity on UIPath, we send a request to the webapp and in doing so, send a message to the telegram user.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b="1">
                <a:solidFill>
                  <a:schemeClr val="dk1"/>
                </a:solidFill>
              </a:rPr>
              <a:t>Problem</a:t>
            </a:r>
            <a:r>
              <a:rPr lang="en-GB">
                <a:solidFill>
                  <a:schemeClr val="dk1"/>
                </a:solidFill>
              </a:rPr>
              <a:t>: Please briefly mention what is the problem you are trying to solve / what is problem statement</a:t>
            </a: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endParaRPr>
              <a:solidFill>
                <a:schemeClr val="dk1"/>
              </a:solidFill>
            </a:endParaRPr>
          </a:p>
          <a:p>
            <a:pPr marL="0" lvl="0" indent="0" algn="l" rtl="0">
              <a:lnSpc>
                <a:spcPct val="100000"/>
              </a:lnSpc>
              <a:spcBef>
                <a:spcPts val="0"/>
              </a:spcBef>
              <a:spcAft>
                <a:spcPts val="0"/>
              </a:spcAft>
              <a:buClr>
                <a:schemeClr val="dk1"/>
              </a:buClr>
              <a:buSzPts val="1200"/>
              <a:buFont typeface="Calibri"/>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In Singapore, group library bookings are often a challenging and time-consuming task. With the increasing demand for study spaces and group meetings, libraries are experiencing an overwhelming amount of requests for booking seats, making it difficult for users to secure a space.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This is especially problematic during peak periods, such as exam periods, where students and other library users require a conducive environment to study and work collaboratively. The current manual booking process results in long waiting times, frustration, and dissatisfaction.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This issue hinders the efficient and effective utilization of library resources and affects the quality of learning and productivity of library users.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Therefore, there is a need for an automated group library seat booking system that can streamline the booking process, improve access, and enhance the user experience.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Currently, finding seat in library as a group proves to be difficult as they need to look for unoccupied seats with the same table that match the group size and the larger the group size the harder it is to find the suitable place. The group need to look through all the areas in the library.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GB">
                <a:solidFill>
                  <a:schemeClr val="dk1"/>
                </a:solidFill>
              </a:rPr>
              <a:t>[PS]</a:t>
            </a:r>
            <a:endParaRPr>
              <a:solidFill>
                <a:schemeClr val="dk1"/>
              </a:solidFill>
            </a:endParaRPr>
          </a:p>
          <a:p>
            <a:pPr marL="0" lvl="0" indent="0" algn="l" rtl="0">
              <a:lnSpc>
                <a:spcPct val="90000"/>
              </a:lnSpc>
              <a:spcBef>
                <a:spcPts val="0"/>
              </a:spcBef>
              <a:spcAft>
                <a:spcPts val="0"/>
              </a:spcAft>
              <a:buSzPts val="1100"/>
              <a:buNone/>
            </a:pPr>
            <a:r>
              <a:rPr lang="en-GB" sz="1500">
                <a:solidFill>
                  <a:schemeClr val="dk1"/>
                </a:solidFill>
                <a:latin typeface="Calibri"/>
                <a:ea typeface="Calibri"/>
                <a:cs typeface="Calibri"/>
                <a:sym typeface="Calibri"/>
              </a:rPr>
              <a:t>In Singapore, group library bookings are often a challenging and time-consuming task. With the increasing demand for study spaces and group meetings, libraries are experiencing an overwhelming amount of requests for booking seats, making it difficult for users to secure a space. </a:t>
            </a:r>
            <a:endParaRPr sz="1500">
              <a:solidFill>
                <a:schemeClr val="dk1"/>
              </a:solidFill>
              <a:latin typeface="Calibri"/>
              <a:ea typeface="Calibri"/>
              <a:cs typeface="Calibri"/>
              <a:sym typeface="Calibri"/>
            </a:endParaRPr>
          </a:p>
          <a:p>
            <a:pPr marL="0" lvl="0" indent="0" algn="l" rtl="0">
              <a:lnSpc>
                <a:spcPct val="90000"/>
              </a:lnSpc>
              <a:spcBef>
                <a:spcPts val="0"/>
              </a:spcBef>
              <a:spcAft>
                <a:spcPts val="0"/>
              </a:spcAft>
              <a:buSzPts val="1100"/>
              <a:buNone/>
            </a:pPr>
            <a:endParaRPr sz="150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100"/>
              <a:buFont typeface="Arial"/>
              <a:buNone/>
            </a:pPr>
            <a:endParaRPr/>
          </a:p>
        </p:txBody>
      </p:sp>
      <p:sp>
        <p:nvSpPr>
          <p:cNvPr id="103" name="Google Shape;10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Solution</a:t>
            </a:r>
            <a:r>
              <a:rPr lang="en-GB"/>
              <a:t>: What approach you took to solve the problem/ what is the solution / your solution to the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References : </a:t>
            </a:r>
            <a:r>
              <a:rPr lang="en-GB" u="sng">
                <a:solidFill>
                  <a:schemeClr val="hlink"/>
                </a:solidFill>
                <a:hlinkClick r:id="rId3"/>
              </a:rPr>
              <a:t>https://media.istockphoto.com/id/1300369190/vector/group-of-students-sitting-at-table-and-studying.jpg?s=612x612&amp;w=0&amp;k=20&amp;c=isx0IC3xnYWSDoFTGvxq3Acewcd5NjFU1LHjBApkuIA=</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a1b7194e1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1fa1b7194e1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Solution</a:t>
            </a:r>
            <a:r>
              <a:rPr lang="en-GB"/>
              <a:t>: What approach you took to solve the problem/ what is the solution / your solution to the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References : </a:t>
            </a:r>
            <a:r>
              <a:rPr lang="en-GB" u="sng">
                <a:solidFill>
                  <a:schemeClr val="hlink"/>
                </a:solidFill>
                <a:hlinkClick r:id="rId3"/>
              </a:rPr>
              <a:t>https://media.istockphoto.com/id/1300369190/vector/group-of-students-sitting-at-table-and-studying.jpg?s=612x612&amp;w=0&amp;k=20&amp;c=isx0IC3xnYWSDoFTGvxq3Acewcd5NjFU1LHjBApkuIA=</a:t>
            </a:r>
            <a:endParaRPr/>
          </a:p>
        </p:txBody>
      </p:sp>
      <p:sp>
        <p:nvSpPr>
          <p:cNvPr id="120" name="Google Shape;120;g1fa1b7194e1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a1b7194e1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1fa1b7194e1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Solution</a:t>
            </a:r>
            <a:r>
              <a:rPr lang="en-GB"/>
              <a:t>: What approach you took to solve the problem/ what is the solution / your solution to the problem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References : </a:t>
            </a:r>
            <a:r>
              <a:rPr lang="en-GB" u="sng">
                <a:solidFill>
                  <a:schemeClr val="hlink"/>
                </a:solidFill>
                <a:hlinkClick r:id="rId3"/>
              </a:rPr>
              <a:t>https://media.istockphoto.com/id/1300369190/vector/group-of-students-sitting-at-table-and-studying.jpg?s=612x612&amp;w=0&amp;k=20&amp;c=isx0IC3xnYWSDoFTGvxq3Acewcd5NjFU1LHjBApkuIA=</a:t>
            </a:r>
            <a:endParaRPr/>
          </a:p>
        </p:txBody>
      </p:sp>
      <p:sp>
        <p:nvSpPr>
          <p:cNvPr id="147" name="Google Shape;147;g1fa1b7194e1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fa1b7194e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fa1b7194e1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GB" b="1"/>
              <a:t>Details: </a:t>
            </a:r>
            <a:r>
              <a:rPr lang="en-GB" b="0"/>
              <a:t>It</a:t>
            </a:r>
            <a:r>
              <a:rPr lang="en-GB"/>
              <a:t>’</a:t>
            </a:r>
            <a:r>
              <a:rPr lang="en-GB" b="0"/>
              <a:t>s always good to share details like who is the end-user of your solution, which department/industry will benefit and what technologies have been used.</a:t>
            </a:r>
            <a:endParaRPr/>
          </a:p>
          <a:p>
            <a:pPr marL="0" lvl="0" indent="0" algn="l" rtl="0">
              <a:lnSpc>
                <a:spcPct val="100000"/>
              </a:lnSpc>
              <a:spcBef>
                <a:spcPts val="0"/>
              </a:spcBef>
              <a:spcAft>
                <a:spcPts val="0"/>
              </a:spcAft>
              <a:buSzPts val="1100"/>
              <a:buNone/>
            </a:pPr>
            <a:r>
              <a:rPr lang="en-GB" b="1"/>
              <a:t>Benefits</a:t>
            </a:r>
            <a:r>
              <a:rPr lang="en-GB" b="0"/>
              <a:t>: Please include key features / value proposition of your solution </a:t>
            </a:r>
            <a:endParaRPr b="0"/>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As of 2021, the National Library Board (NLB) reported that there were more than 3 million registered users of public libraries in Singapore. This includes residents of Singapore as well as non-residents who are eligible for library membership. In addition, NLB reported that there were over 19 million physical visits to public libraries in Singapore and over 5 million virtual visits to its digital library resources in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The National Library Board (NLB) of Singapore reported that before the COVID-19 pandemic, their libraries received an average of about 720,000 physical visits per month, which works out to approximately 24,000 visits per day. However, due to safe management measures and temporary closures during the pandemic, the number of physical visits to the libraries has been significantly reduced. NLB has implemented measures such as capacity limits, mandatory mask-wearing, and increased cleaning and sanitization to ensure the safety of library users and staff.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The National Library Board (NLB) of Singapore has reported a significant decrease in physical visits to libraries due to the COVID-19 pandemic and the accompanying safe management measures. As of September 2021, NLB reported an average of about 24,000 physical visits per day to their libraries, which is lower than pre-COVID levels. However, NLB has also reported a significant increase in the use of their digital resources and services, with more than 5 million virtual visits to their digital library resources in 2020. The NLB has implemented various measures to ensure the safety of library users and staff, including capacity limits, mandatory mask-wearing, and increased cleaning and sanitization.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Reference:</a:t>
            </a:r>
            <a:endParaRPr/>
          </a:p>
          <a:p>
            <a:pPr marL="0" lvl="0" indent="0" algn="l" rtl="0">
              <a:lnSpc>
                <a:spcPct val="100000"/>
              </a:lnSpc>
              <a:spcBef>
                <a:spcPts val="0"/>
              </a:spcBef>
              <a:spcAft>
                <a:spcPts val="0"/>
              </a:spcAft>
              <a:buSzPts val="1100"/>
              <a:buNone/>
            </a:pPr>
            <a:r>
              <a:rPr lang="en-GB"/>
              <a:t>[1] </a:t>
            </a:r>
            <a:r>
              <a:rPr lang="en-GB" u="sng">
                <a:solidFill>
                  <a:schemeClr val="hlink"/>
                </a:solidFill>
                <a:hlinkClick r:id="rId3"/>
              </a:rPr>
              <a:t>https://www.enterprisesg.gov.sg/-/media/esg/files/quality-and-standards/business-excellence/SQASC_NLB_2018_summary_report.pdf</a:t>
            </a:r>
            <a:endParaRPr/>
          </a:p>
          <a:p>
            <a:pPr marL="0" lvl="0" indent="0" algn="l" rtl="0">
              <a:lnSpc>
                <a:spcPct val="100000"/>
              </a:lnSpc>
              <a:spcBef>
                <a:spcPts val="0"/>
              </a:spcBef>
              <a:spcAft>
                <a:spcPts val="0"/>
              </a:spcAft>
              <a:buSzPts val="1100"/>
              <a:buNone/>
            </a:pPr>
            <a:endParaRPr/>
          </a:p>
        </p:txBody>
      </p:sp>
      <p:sp>
        <p:nvSpPr>
          <p:cNvPr id="156" name="Google Shape;156;g1fa1b7194e1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GB" b="1"/>
              <a:t>Details: </a:t>
            </a:r>
            <a:r>
              <a:rPr lang="en-GB" b="0"/>
              <a:t>It</a:t>
            </a:r>
            <a:r>
              <a:rPr lang="en-GB"/>
              <a:t>’</a:t>
            </a:r>
            <a:r>
              <a:rPr lang="en-GB" b="0"/>
              <a:t>s always good to share details like who is the end-user of your solution, which department/industry will benefit and what technologies have been used.</a:t>
            </a:r>
            <a:endParaRPr/>
          </a:p>
          <a:p>
            <a:pPr marL="0" lvl="0" indent="0" algn="l" rtl="0">
              <a:lnSpc>
                <a:spcPct val="100000"/>
              </a:lnSpc>
              <a:spcBef>
                <a:spcPts val="0"/>
              </a:spcBef>
              <a:spcAft>
                <a:spcPts val="0"/>
              </a:spcAft>
              <a:buSzPts val="1100"/>
              <a:buNone/>
            </a:pPr>
            <a:r>
              <a:rPr lang="en-GB" b="1"/>
              <a:t>Benefits</a:t>
            </a:r>
            <a:r>
              <a:rPr lang="en-GB" b="0"/>
              <a:t>: Please include key features / value proposition of your solution </a:t>
            </a:r>
            <a:endParaRPr b="0"/>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As of 2021, the National Library Board (NLB) reported that there were more than 3 million registered users of public libraries in Singapore. This includes residents of Singapore as well as non-residents who are eligible for library membership. In addition, NLB reported that there were over 19 million physical visits to public libraries in Singapore and over 5 million virtual visits to its digital library resources in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The National Library Board (NLB) of Singapore reported that before the COVID-19 pandemic, their libraries received an average of about 720,000 physical visits per month, which works out to approximately 24,000 visits per day. However, due to safe management measures and temporary closures during the pandemic, the number of physical visits to the libraries has been significantly reduced. NLB has implemented measures such as capacity limits, mandatory mask-wearing, and increased cleaning and sanitization to ensure the safety of library users and staff.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The National Library Board (NLB) of Singapore has reported a significant decrease in physical visits to libraries due to the COVID-19 pandemic and the accompanying safe management measures. As of September 2021, NLB reported an average of about 24,000 physical visits per day to their libraries, which is lower than pre-COVID levels. However, NLB has also reported a significant increase in the use of their digital resources and services, with more than 5 million virtual visits to their digital library resources in 2020. The NLB has implemented various measures to ensure the safety of library users and staff, including capacity limits, mandatory mask-wearing, and increased cleaning and sanitization.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Reference:</a:t>
            </a:r>
            <a:endParaRPr/>
          </a:p>
          <a:p>
            <a:pPr marL="0" lvl="0" indent="0" algn="l" rtl="0">
              <a:lnSpc>
                <a:spcPct val="100000"/>
              </a:lnSpc>
              <a:spcBef>
                <a:spcPts val="0"/>
              </a:spcBef>
              <a:spcAft>
                <a:spcPts val="0"/>
              </a:spcAft>
              <a:buSzPts val="1100"/>
              <a:buNone/>
            </a:pPr>
            <a:r>
              <a:rPr lang="en-GB"/>
              <a:t>[1] </a:t>
            </a:r>
            <a:r>
              <a:rPr lang="en-GB" u="sng">
                <a:solidFill>
                  <a:schemeClr val="hlink"/>
                </a:solidFill>
                <a:hlinkClick r:id="rId3"/>
              </a:rPr>
              <a:t>https://www.enterprisesg.gov.sg/-/media/esg/files/quality-and-standards/business-excellence/SQASC_NLB_2018_summary_report.pdf</a:t>
            </a:r>
            <a:endParaRPr/>
          </a:p>
          <a:p>
            <a:pPr marL="0" lvl="0" indent="0" algn="l" rtl="0">
              <a:lnSpc>
                <a:spcPct val="100000"/>
              </a:lnSpc>
              <a:spcBef>
                <a:spcPts val="0"/>
              </a:spcBef>
              <a:spcAft>
                <a:spcPts val="0"/>
              </a:spcAft>
              <a:buSzPts val="1100"/>
              <a:buNone/>
            </a:pPr>
            <a:endParaRPr/>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Grid Light Custom">
  <p:cSld name="Title – Grid Light Custom">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2085922" y="3236876"/>
            <a:ext cx="1590600" cy="1590000"/>
          </a:xfrm>
          <a:prstGeom prst="rect">
            <a:avLst/>
          </a:prstGeom>
          <a:solidFill>
            <a:schemeClr val="lt1">
              <a:alpha val="20000"/>
            </a:schemeClr>
          </a:solidFill>
          <a:ln>
            <a:noFill/>
          </a:ln>
        </p:spPr>
        <p:txBody>
          <a:bodyPr spcFirstLastPara="1" wrap="square" lIns="0" tIns="0" rIns="0" bIns="0" anchor="t" anchorCtr="0">
            <a:noAutofit/>
          </a:bodyPr>
          <a:lstStyle>
            <a:lvl1pPr marL="457200" lvl="0" indent="-323850" algn="l">
              <a:lnSpc>
                <a:spcPct val="115000"/>
              </a:lnSpc>
              <a:spcBef>
                <a:spcPts val="800"/>
              </a:spcBef>
              <a:spcAft>
                <a:spcPts val="0"/>
              </a:spcAft>
              <a:buClr>
                <a:schemeClr val="lt1"/>
              </a:buClr>
              <a:buSzPts val="1500"/>
              <a:buChar char="●"/>
              <a:defRPr>
                <a:solidFill>
                  <a:schemeClr val="lt1"/>
                </a:solidFill>
              </a:defRPr>
            </a:lvl1pPr>
            <a:lvl2pPr marL="914400" lvl="1" indent="-317500" algn="l">
              <a:lnSpc>
                <a:spcPct val="115000"/>
              </a:lnSpc>
              <a:spcBef>
                <a:spcPts val="1200"/>
              </a:spcBef>
              <a:spcAft>
                <a:spcPts val="0"/>
              </a:spcAft>
              <a:buSzPts val="1400"/>
              <a:buChar char="○"/>
              <a:defRPr/>
            </a:lvl2pPr>
            <a:lvl3pPr marL="1371600" lvl="2" indent="-317500" algn="l">
              <a:lnSpc>
                <a:spcPct val="115000"/>
              </a:lnSpc>
              <a:spcBef>
                <a:spcPts val="1200"/>
              </a:spcBef>
              <a:spcAft>
                <a:spcPts val="0"/>
              </a:spcAft>
              <a:buSzPts val="1400"/>
              <a:buChar char="■"/>
              <a:defRPr/>
            </a:lvl3pPr>
            <a:lvl4pPr marL="1828800" lvl="3" indent="-317500" algn="l">
              <a:lnSpc>
                <a:spcPct val="115000"/>
              </a:lnSpc>
              <a:spcBef>
                <a:spcPts val="1200"/>
              </a:spcBef>
              <a:spcAft>
                <a:spcPts val="0"/>
              </a:spcAft>
              <a:buSzPts val="1400"/>
              <a:buChar char="●"/>
              <a:defRPr/>
            </a:lvl4pPr>
            <a:lvl5pPr marL="2286000" lvl="4" indent="-317500" algn="l">
              <a:lnSpc>
                <a:spcPct val="115000"/>
              </a:lnSpc>
              <a:spcBef>
                <a:spcPts val="1200"/>
              </a:spcBef>
              <a:spcAft>
                <a:spcPts val="0"/>
              </a:spcAft>
              <a:buSzPts val="1400"/>
              <a:buChar char="○"/>
              <a:defRPr/>
            </a:lvl5pPr>
            <a:lvl6pPr marL="2743200" lvl="5" indent="-317500" algn="l">
              <a:lnSpc>
                <a:spcPct val="115000"/>
              </a:lnSpc>
              <a:spcBef>
                <a:spcPts val="1200"/>
              </a:spcBef>
              <a:spcAft>
                <a:spcPts val="0"/>
              </a:spcAft>
              <a:buClr>
                <a:schemeClr val="dk1"/>
              </a:buClr>
              <a:buSzPts val="1400"/>
              <a:buChar char="■"/>
              <a:defRPr/>
            </a:lvl6pPr>
            <a:lvl7pPr marL="3200400" lvl="6" indent="-317500" algn="l">
              <a:lnSpc>
                <a:spcPct val="115000"/>
              </a:lnSpc>
              <a:spcBef>
                <a:spcPts val="1200"/>
              </a:spcBef>
              <a:spcAft>
                <a:spcPts val="0"/>
              </a:spcAft>
              <a:buClr>
                <a:schemeClr val="dk1"/>
              </a:buClr>
              <a:buSzPts val="1400"/>
              <a:buChar char="●"/>
              <a:defRPr/>
            </a:lvl7pPr>
            <a:lvl8pPr marL="3657600" lvl="7" indent="-317500" algn="l">
              <a:lnSpc>
                <a:spcPct val="115000"/>
              </a:lnSpc>
              <a:spcBef>
                <a:spcPts val="1200"/>
              </a:spcBef>
              <a:spcAft>
                <a:spcPts val="0"/>
              </a:spcAft>
              <a:buClr>
                <a:schemeClr val="dk1"/>
              </a:buClr>
              <a:buSzPts val="1400"/>
              <a:buChar char="○"/>
              <a:defRPr/>
            </a:lvl8pPr>
            <a:lvl9pPr marL="4114800" lvl="8" indent="-317500" algn="l">
              <a:lnSpc>
                <a:spcPct val="115000"/>
              </a:lnSpc>
              <a:spcBef>
                <a:spcPts val="1200"/>
              </a:spcBef>
              <a:spcAft>
                <a:spcPts val="1200"/>
              </a:spcAft>
              <a:buClr>
                <a:schemeClr val="dk1"/>
              </a:buClr>
              <a:buSzPts val="1400"/>
              <a:buChar char="■"/>
              <a:defRPr/>
            </a:lvl9pPr>
          </a:lstStyle>
          <a:p>
            <a:endParaRPr/>
          </a:p>
        </p:txBody>
      </p:sp>
      <p:sp>
        <p:nvSpPr>
          <p:cNvPr id="11" name="Google Shape;11;p2"/>
          <p:cNvSpPr txBox="1">
            <a:spLocks noGrp="1"/>
          </p:cNvSpPr>
          <p:nvPr>
            <p:ph type="body" idx="2"/>
          </p:nvPr>
        </p:nvSpPr>
        <p:spPr>
          <a:xfrm rot="5400000">
            <a:off x="4197170" y="214051"/>
            <a:ext cx="2019300" cy="1591200"/>
          </a:xfrm>
          <a:prstGeom prst="rect">
            <a:avLst/>
          </a:prstGeom>
          <a:solidFill>
            <a:schemeClr val="lt1">
              <a:alpha val="20000"/>
            </a:schemeClr>
          </a:solidFill>
          <a:ln>
            <a:noFill/>
          </a:ln>
        </p:spPr>
        <p:txBody>
          <a:bodyPr spcFirstLastPara="1" wrap="square" lIns="0" tIns="0" rIns="0" bIns="0" anchor="t" anchorCtr="0">
            <a:noAutofit/>
          </a:bodyPr>
          <a:lstStyle>
            <a:lvl1pPr marL="457200" lvl="0" indent="-323850" algn="l">
              <a:lnSpc>
                <a:spcPct val="115000"/>
              </a:lnSpc>
              <a:spcBef>
                <a:spcPts val="800"/>
              </a:spcBef>
              <a:spcAft>
                <a:spcPts val="0"/>
              </a:spcAft>
              <a:buClr>
                <a:schemeClr val="lt1"/>
              </a:buClr>
              <a:buSzPts val="1500"/>
              <a:buChar char="●"/>
              <a:defRPr>
                <a:solidFill>
                  <a:schemeClr val="lt1"/>
                </a:solidFill>
              </a:defRPr>
            </a:lvl1pPr>
            <a:lvl2pPr marL="914400" lvl="1" indent="-317500" algn="l">
              <a:lnSpc>
                <a:spcPct val="115000"/>
              </a:lnSpc>
              <a:spcBef>
                <a:spcPts val="1200"/>
              </a:spcBef>
              <a:spcAft>
                <a:spcPts val="0"/>
              </a:spcAft>
              <a:buSzPts val="1400"/>
              <a:buChar char="○"/>
              <a:defRPr/>
            </a:lvl2pPr>
            <a:lvl3pPr marL="1371600" lvl="2" indent="-317500" algn="l">
              <a:lnSpc>
                <a:spcPct val="115000"/>
              </a:lnSpc>
              <a:spcBef>
                <a:spcPts val="1200"/>
              </a:spcBef>
              <a:spcAft>
                <a:spcPts val="0"/>
              </a:spcAft>
              <a:buSzPts val="1400"/>
              <a:buChar char="■"/>
              <a:defRPr/>
            </a:lvl3pPr>
            <a:lvl4pPr marL="1828800" lvl="3" indent="-317500" algn="l">
              <a:lnSpc>
                <a:spcPct val="115000"/>
              </a:lnSpc>
              <a:spcBef>
                <a:spcPts val="1200"/>
              </a:spcBef>
              <a:spcAft>
                <a:spcPts val="0"/>
              </a:spcAft>
              <a:buSzPts val="1400"/>
              <a:buChar char="●"/>
              <a:defRPr/>
            </a:lvl4pPr>
            <a:lvl5pPr marL="2286000" lvl="4" indent="-317500" algn="l">
              <a:lnSpc>
                <a:spcPct val="115000"/>
              </a:lnSpc>
              <a:spcBef>
                <a:spcPts val="1200"/>
              </a:spcBef>
              <a:spcAft>
                <a:spcPts val="0"/>
              </a:spcAft>
              <a:buSzPts val="1400"/>
              <a:buChar char="○"/>
              <a:defRPr/>
            </a:lvl5pPr>
            <a:lvl6pPr marL="2743200" lvl="5" indent="-317500" algn="l">
              <a:lnSpc>
                <a:spcPct val="115000"/>
              </a:lnSpc>
              <a:spcBef>
                <a:spcPts val="1200"/>
              </a:spcBef>
              <a:spcAft>
                <a:spcPts val="0"/>
              </a:spcAft>
              <a:buClr>
                <a:schemeClr val="dk1"/>
              </a:buClr>
              <a:buSzPts val="1400"/>
              <a:buChar char="■"/>
              <a:defRPr/>
            </a:lvl6pPr>
            <a:lvl7pPr marL="3200400" lvl="6" indent="-317500" algn="l">
              <a:lnSpc>
                <a:spcPct val="115000"/>
              </a:lnSpc>
              <a:spcBef>
                <a:spcPts val="1200"/>
              </a:spcBef>
              <a:spcAft>
                <a:spcPts val="0"/>
              </a:spcAft>
              <a:buClr>
                <a:schemeClr val="dk1"/>
              </a:buClr>
              <a:buSzPts val="1400"/>
              <a:buChar char="●"/>
              <a:defRPr/>
            </a:lvl7pPr>
            <a:lvl8pPr marL="3657600" lvl="7" indent="-317500" algn="l">
              <a:lnSpc>
                <a:spcPct val="115000"/>
              </a:lnSpc>
              <a:spcBef>
                <a:spcPts val="1200"/>
              </a:spcBef>
              <a:spcAft>
                <a:spcPts val="0"/>
              </a:spcAft>
              <a:buClr>
                <a:schemeClr val="dk1"/>
              </a:buClr>
              <a:buSzPts val="1400"/>
              <a:buChar char="○"/>
              <a:defRPr/>
            </a:lvl8pPr>
            <a:lvl9pPr marL="4114800" lvl="8" indent="-317500" algn="l">
              <a:lnSpc>
                <a:spcPct val="115000"/>
              </a:lnSpc>
              <a:spcBef>
                <a:spcPts val="1200"/>
              </a:spcBef>
              <a:spcAft>
                <a:spcPts val="1200"/>
              </a:spcAft>
              <a:buClr>
                <a:schemeClr val="dk1"/>
              </a:buClr>
              <a:buSzPts val="1400"/>
              <a:buChar char="■"/>
              <a:defRPr/>
            </a:lvl9pPr>
          </a:lstStyle>
          <a:p>
            <a:endParaRPr/>
          </a:p>
        </p:txBody>
      </p:sp>
      <p:sp>
        <p:nvSpPr>
          <p:cNvPr id="12" name="Google Shape;12;p2"/>
          <p:cNvSpPr txBox="1">
            <a:spLocks noGrp="1"/>
          </p:cNvSpPr>
          <p:nvPr>
            <p:ph type="ctrTitle"/>
          </p:nvPr>
        </p:nvSpPr>
        <p:spPr>
          <a:xfrm>
            <a:off x="287304" y="2057401"/>
            <a:ext cx="3970200" cy="589800"/>
          </a:xfrm>
          <a:prstGeom prst="rect">
            <a:avLst/>
          </a:prstGeom>
          <a:solidFill>
            <a:schemeClr val="lt1">
              <a:alpha val="64705"/>
            </a:schemeClr>
          </a:solidFill>
          <a:ln>
            <a:noFill/>
          </a:ln>
        </p:spPr>
        <p:txBody>
          <a:bodyPr spcFirstLastPara="1" wrap="square" lIns="68575" tIns="68575" rIns="68575" bIns="0" anchor="t" anchorCtr="0">
            <a:noAutofit/>
          </a:bodyPr>
          <a:lstStyle>
            <a:lvl1pPr lvl="0" algn="l">
              <a:lnSpc>
                <a:spcPct val="80000"/>
              </a:lnSpc>
              <a:spcBef>
                <a:spcPts val="0"/>
              </a:spcBef>
              <a:spcAft>
                <a:spcPts val="0"/>
              </a:spcAft>
              <a:buClr>
                <a:schemeClr val="dk1"/>
              </a:buClr>
              <a:buSzPts val="3800"/>
              <a:buFont typeface="Arial"/>
              <a:buNone/>
              <a:defRPr sz="3800" b="1" i="0">
                <a:solidFill>
                  <a:schemeClr val="dk1"/>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2"/>
          <p:cNvSpPr txBox="1">
            <a:spLocks noGrp="1"/>
          </p:cNvSpPr>
          <p:nvPr>
            <p:ph type="subTitle" idx="3"/>
          </p:nvPr>
        </p:nvSpPr>
        <p:spPr>
          <a:xfrm>
            <a:off x="287304" y="2847086"/>
            <a:ext cx="3970200" cy="420600"/>
          </a:xfrm>
          <a:prstGeom prst="rect">
            <a:avLst/>
          </a:prstGeom>
          <a:solidFill>
            <a:schemeClr val="lt1">
              <a:alpha val="64705"/>
            </a:schemeClr>
          </a:solidFill>
          <a:ln>
            <a:noFill/>
          </a:ln>
        </p:spPr>
        <p:txBody>
          <a:bodyPr spcFirstLastPara="1" wrap="square" lIns="68575" tIns="68575" rIns="68575" bIns="68575" anchor="ctr" anchorCtr="0">
            <a:normAutofit/>
          </a:bodyPr>
          <a:lstStyle>
            <a:lvl1pPr lvl="0" algn="l">
              <a:lnSpc>
                <a:spcPct val="100000"/>
              </a:lnSpc>
              <a:spcBef>
                <a:spcPts val="600"/>
              </a:spcBef>
              <a:spcAft>
                <a:spcPts val="0"/>
              </a:spcAft>
              <a:buClr>
                <a:schemeClr val="accent1"/>
              </a:buClr>
              <a:buSzPts val="2100"/>
              <a:buNone/>
              <a:defRPr sz="2100" b="1" i="0">
                <a:solidFill>
                  <a:schemeClr val="accent1"/>
                </a:solidFill>
                <a:latin typeface="Arial"/>
                <a:ea typeface="Arial"/>
                <a:cs typeface="Arial"/>
                <a:sym typeface="Arial"/>
              </a:defRPr>
            </a:lvl1pPr>
            <a:lvl2pPr lvl="1" algn="ctr">
              <a:lnSpc>
                <a:spcPct val="115000"/>
              </a:lnSpc>
              <a:spcBef>
                <a:spcPts val="400"/>
              </a:spcBef>
              <a:spcAft>
                <a:spcPts val="0"/>
              </a:spcAft>
              <a:buSzPts val="1500"/>
              <a:buNone/>
              <a:defRPr>
                <a:solidFill>
                  <a:srgbClr val="888888"/>
                </a:solidFill>
              </a:defRPr>
            </a:lvl2pPr>
            <a:lvl3pPr lvl="2" algn="ctr">
              <a:lnSpc>
                <a:spcPct val="115000"/>
              </a:lnSpc>
              <a:spcBef>
                <a:spcPts val="1200"/>
              </a:spcBef>
              <a:spcAft>
                <a:spcPts val="0"/>
              </a:spcAft>
              <a:buSzPts val="1500"/>
              <a:buNone/>
              <a:defRPr>
                <a:solidFill>
                  <a:srgbClr val="888888"/>
                </a:solidFill>
              </a:defRPr>
            </a:lvl3pPr>
            <a:lvl4pPr lvl="3" algn="ctr">
              <a:lnSpc>
                <a:spcPct val="115000"/>
              </a:lnSpc>
              <a:spcBef>
                <a:spcPts val="1200"/>
              </a:spcBef>
              <a:spcAft>
                <a:spcPts val="0"/>
              </a:spcAft>
              <a:buSzPts val="1500"/>
              <a:buNone/>
              <a:defRPr>
                <a:solidFill>
                  <a:srgbClr val="888888"/>
                </a:solidFill>
              </a:defRPr>
            </a:lvl4pPr>
            <a:lvl5pPr lvl="4" algn="ctr">
              <a:lnSpc>
                <a:spcPct val="115000"/>
              </a:lnSpc>
              <a:spcBef>
                <a:spcPts val="1200"/>
              </a:spcBef>
              <a:spcAft>
                <a:spcPts val="0"/>
              </a:spcAft>
              <a:buSzPts val="1500"/>
              <a:buNone/>
              <a:defRPr>
                <a:solidFill>
                  <a:srgbClr val="888888"/>
                </a:solidFill>
              </a:defRPr>
            </a:lvl5pPr>
            <a:lvl6pPr lvl="5" algn="ctr">
              <a:lnSpc>
                <a:spcPct val="115000"/>
              </a:lnSpc>
              <a:spcBef>
                <a:spcPts val="1200"/>
              </a:spcBef>
              <a:spcAft>
                <a:spcPts val="0"/>
              </a:spcAft>
              <a:buClr>
                <a:srgbClr val="888888"/>
              </a:buClr>
              <a:buSzPts val="1500"/>
              <a:buNone/>
              <a:defRPr>
                <a:solidFill>
                  <a:srgbClr val="888888"/>
                </a:solidFill>
              </a:defRPr>
            </a:lvl6pPr>
            <a:lvl7pPr lvl="6" algn="ctr">
              <a:lnSpc>
                <a:spcPct val="115000"/>
              </a:lnSpc>
              <a:spcBef>
                <a:spcPts val="1200"/>
              </a:spcBef>
              <a:spcAft>
                <a:spcPts val="0"/>
              </a:spcAft>
              <a:buClr>
                <a:srgbClr val="888888"/>
              </a:buClr>
              <a:buSzPts val="1500"/>
              <a:buNone/>
              <a:defRPr>
                <a:solidFill>
                  <a:srgbClr val="888888"/>
                </a:solidFill>
              </a:defRPr>
            </a:lvl7pPr>
            <a:lvl8pPr lvl="7" algn="ctr">
              <a:lnSpc>
                <a:spcPct val="115000"/>
              </a:lnSpc>
              <a:spcBef>
                <a:spcPts val="1200"/>
              </a:spcBef>
              <a:spcAft>
                <a:spcPts val="0"/>
              </a:spcAft>
              <a:buClr>
                <a:srgbClr val="888888"/>
              </a:buClr>
              <a:buSzPts val="1500"/>
              <a:buNone/>
              <a:defRPr>
                <a:solidFill>
                  <a:srgbClr val="888888"/>
                </a:solidFill>
              </a:defRPr>
            </a:lvl8pPr>
            <a:lvl9pPr lvl="8" algn="ctr">
              <a:lnSpc>
                <a:spcPct val="115000"/>
              </a:lnSpc>
              <a:spcBef>
                <a:spcPts val="1200"/>
              </a:spcBef>
              <a:spcAft>
                <a:spcPts val="1200"/>
              </a:spcAft>
              <a:buClr>
                <a:srgbClr val="888888"/>
              </a:buClr>
              <a:buSzPts val="1500"/>
              <a:buNone/>
              <a:defRPr>
                <a:solidFill>
                  <a:srgbClr val="888888"/>
                </a:solidFill>
              </a:defRPr>
            </a:lvl9pPr>
          </a:lstStyle>
          <a:p>
            <a:endParaRPr/>
          </a:p>
        </p:txBody>
      </p:sp>
      <p:sp>
        <p:nvSpPr>
          <p:cNvPr id="14" name="Google Shape;14;p2"/>
          <p:cNvSpPr txBox="1">
            <a:spLocks noGrp="1"/>
          </p:cNvSpPr>
          <p:nvPr>
            <p:ph type="body" idx="4"/>
          </p:nvPr>
        </p:nvSpPr>
        <p:spPr>
          <a:xfrm rot="8100000" flipH="1">
            <a:off x="5431743" y="2345388"/>
            <a:ext cx="4613872" cy="2307572"/>
          </a:xfrm>
          <a:prstGeom prst="rect">
            <a:avLst/>
          </a:prstGeom>
          <a:solidFill>
            <a:schemeClr val="lt1">
              <a:alpha val="20000"/>
            </a:schemeClr>
          </a:solidFill>
          <a:ln>
            <a:noFill/>
          </a:ln>
        </p:spPr>
        <p:txBody>
          <a:bodyPr spcFirstLastPara="1" wrap="square" lIns="0" tIns="0" rIns="0" bIns="0" anchor="t" anchorCtr="0">
            <a:noAutofit/>
          </a:bodyPr>
          <a:lstStyle>
            <a:lvl1pPr marL="457200" lvl="0" indent="-323850" algn="l">
              <a:lnSpc>
                <a:spcPct val="115000"/>
              </a:lnSpc>
              <a:spcBef>
                <a:spcPts val="800"/>
              </a:spcBef>
              <a:spcAft>
                <a:spcPts val="0"/>
              </a:spcAft>
              <a:buClr>
                <a:schemeClr val="lt1"/>
              </a:buClr>
              <a:buSzPts val="1500"/>
              <a:buChar char="●"/>
              <a:defRPr>
                <a:solidFill>
                  <a:schemeClr val="lt1"/>
                </a:solidFill>
              </a:defRPr>
            </a:lvl1pPr>
            <a:lvl2pPr marL="914400" lvl="1" indent="-317500" algn="l">
              <a:lnSpc>
                <a:spcPct val="115000"/>
              </a:lnSpc>
              <a:spcBef>
                <a:spcPts val="1200"/>
              </a:spcBef>
              <a:spcAft>
                <a:spcPts val="0"/>
              </a:spcAft>
              <a:buSzPts val="1400"/>
              <a:buChar char="○"/>
              <a:defRPr/>
            </a:lvl2pPr>
            <a:lvl3pPr marL="1371600" lvl="2" indent="-317500" algn="l">
              <a:lnSpc>
                <a:spcPct val="115000"/>
              </a:lnSpc>
              <a:spcBef>
                <a:spcPts val="1200"/>
              </a:spcBef>
              <a:spcAft>
                <a:spcPts val="0"/>
              </a:spcAft>
              <a:buSzPts val="1400"/>
              <a:buChar char="■"/>
              <a:defRPr/>
            </a:lvl3pPr>
            <a:lvl4pPr marL="1828800" lvl="3" indent="-317500" algn="l">
              <a:lnSpc>
                <a:spcPct val="115000"/>
              </a:lnSpc>
              <a:spcBef>
                <a:spcPts val="1200"/>
              </a:spcBef>
              <a:spcAft>
                <a:spcPts val="0"/>
              </a:spcAft>
              <a:buSzPts val="1400"/>
              <a:buChar char="●"/>
              <a:defRPr/>
            </a:lvl4pPr>
            <a:lvl5pPr marL="2286000" lvl="4" indent="-317500" algn="l">
              <a:lnSpc>
                <a:spcPct val="115000"/>
              </a:lnSpc>
              <a:spcBef>
                <a:spcPts val="1200"/>
              </a:spcBef>
              <a:spcAft>
                <a:spcPts val="0"/>
              </a:spcAft>
              <a:buSzPts val="1400"/>
              <a:buChar char="○"/>
              <a:defRPr/>
            </a:lvl5pPr>
            <a:lvl6pPr marL="2743200" lvl="5" indent="-317500" algn="l">
              <a:lnSpc>
                <a:spcPct val="115000"/>
              </a:lnSpc>
              <a:spcBef>
                <a:spcPts val="1200"/>
              </a:spcBef>
              <a:spcAft>
                <a:spcPts val="0"/>
              </a:spcAft>
              <a:buClr>
                <a:schemeClr val="dk1"/>
              </a:buClr>
              <a:buSzPts val="1400"/>
              <a:buChar char="■"/>
              <a:defRPr/>
            </a:lvl6pPr>
            <a:lvl7pPr marL="3200400" lvl="6" indent="-317500" algn="l">
              <a:lnSpc>
                <a:spcPct val="115000"/>
              </a:lnSpc>
              <a:spcBef>
                <a:spcPts val="1200"/>
              </a:spcBef>
              <a:spcAft>
                <a:spcPts val="0"/>
              </a:spcAft>
              <a:buClr>
                <a:schemeClr val="dk1"/>
              </a:buClr>
              <a:buSzPts val="1400"/>
              <a:buChar char="●"/>
              <a:defRPr/>
            </a:lvl7pPr>
            <a:lvl8pPr marL="3657600" lvl="7" indent="-317500" algn="l">
              <a:lnSpc>
                <a:spcPct val="115000"/>
              </a:lnSpc>
              <a:spcBef>
                <a:spcPts val="1200"/>
              </a:spcBef>
              <a:spcAft>
                <a:spcPts val="0"/>
              </a:spcAft>
              <a:buClr>
                <a:schemeClr val="dk1"/>
              </a:buClr>
              <a:buSzPts val="1400"/>
              <a:buChar char="○"/>
              <a:defRPr/>
            </a:lvl8pPr>
            <a:lvl9pPr marL="4114800" lvl="8" indent="-317500" algn="l">
              <a:lnSpc>
                <a:spcPct val="115000"/>
              </a:lnSpc>
              <a:spcBef>
                <a:spcPts val="1200"/>
              </a:spcBef>
              <a:spcAft>
                <a:spcPts val="1200"/>
              </a:spcAft>
              <a:buClr>
                <a:schemeClr val="dk1"/>
              </a:buClr>
              <a:buSzPts val="1400"/>
              <a:buChar char="■"/>
              <a:defRPr/>
            </a:lvl9pPr>
          </a:lstStyle>
          <a:p>
            <a:endParaRPr/>
          </a:p>
        </p:txBody>
      </p:sp>
      <p:pic>
        <p:nvPicPr>
          <p:cNvPr id="15" name="Google Shape;15;p2"/>
          <p:cNvPicPr preferRelativeResize="0"/>
          <p:nvPr/>
        </p:nvPicPr>
        <p:blipFill rotWithShape="1">
          <a:blip r:embed="rId2">
            <a:alphaModFix/>
          </a:blip>
          <a:srcRect/>
          <a:stretch/>
        </p:blipFill>
        <p:spPr>
          <a:xfrm>
            <a:off x="323991" y="4560761"/>
            <a:ext cx="1834103" cy="420682"/>
          </a:xfrm>
          <a:prstGeom prst="rect">
            <a:avLst/>
          </a:prstGeom>
          <a:noFill/>
          <a:ln>
            <a:noFill/>
          </a:ln>
        </p:spPr>
      </p:pic>
      <p:sp>
        <p:nvSpPr>
          <p:cNvPr id="16" name="Google Shape;16;p2"/>
          <p:cNvSpPr txBox="1">
            <a:spLocks noGrp="1"/>
          </p:cNvSpPr>
          <p:nvPr>
            <p:ph type="body" idx="5"/>
          </p:nvPr>
        </p:nvSpPr>
        <p:spPr>
          <a:xfrm>
            <a:off x="287015" y="877169"/>
            <a:ext cx="3970200" cy="589800"/>
          </a:xfrm>
          <a:prstGeom prst="rect">
            <a:avLst/>
          </a:prstGeom>
          <a:solidFill>
            <a:schemeClr val="lt1">
              <a:alpha val="64705"/>
            </a:schemeClr>
          </a:solidFill>
          <a:ln>
            <a:noFill/>
          </a:ln>
        </p:spPr>
        <p:txBody>
          <a:bodyPr spcFirstLastPara="1" wrap="square" lIns="68575" tIns="0" rIns="68575" bIns="68575" anchor="ctr" anchorCtr="0">
            <a:noAutofit/>
          </a:bodyPr>
          <a:lstStyle>
            <a:lvl1pPr marL="457200" lvl="0" indent="-469900" algn="l">
              <a:lnSpc>
                <a:spcPct val="115000"/>
              </a:lnSpc>
              <a:spcBef>
                <a:spcPts val="0"/>
              </a:spcBef>
              <a:spcAft>
                <a:spcPts val="0"/>
              </a:spcAft>
              <a:buClr>
                <a:schemeClr val="dk1"/>
              </a:buClr>
              <a:buSzPts val="3800"/>
              <a:buChar char="●"/>
              <a:defRPr sz="3800" b="1"/>
            </a:lvl1pPr>
            <a:lvl2pPr marL="914400" lvl="1" indent="-317500" algn="l">
              <a:lnSpc>
                <a:spcPct val="115000"/>
              </a:lnSpc>
              <a:spcBef>
                <a:spcPts val="1200"/>
              </a:spcBef>
              <a:spcAft>
                <a:spcPts val="0"/>
              </a:spcAft>
              <a:buSzPts val="1400"/>
              <a:buChar char="○"/>
              <a:defRPr/>
            </a:lvl2pPr>
            <a:lvl3pPr marL="1371600" lvl="2" indent="-317500" algn="l">
              <a:lnSpc>
                <a:spcPct val="115000"/>
              </a:lnSpc>
              <a:spcBef>
                <a:spcPts val="1200"/>
              </a:spcBef>
              <a:spcAft>
                <a:spcPts val="0"/>
              </a:spcAft>
              <a:buSzPts val="1400"/>
              <a:buChar char="■"/>
              <a:defRPr/>
            </a:lvl3pPr>
            <a:lvl4pPr marL="1828800" lvl="3" indent="-317500" algn="l">
              <a:lnSpc>
                <a:spcPct val="115000"/>
              </a:lnSpc>
              <a:spcBef>
                <a:spcPts val="1200"/>
              </a:spcBef>
              <a:spcAft>
                <a:spcPts val="0"/>
              </a:spcAft>
              <a:buSzPts val="1400"/>
              <a:buChar char="●"/>
              <a:defRPr/>
            </a:lvl4pPr>
            <a:lvl5pPr marL="2286000" lvl="4" indent="-317500" algn="l">
              <a:lnSpc>
                <a:spcPct val="115000"/>
              </a:lnSpc>
              <a:spcBef>
                <a:spcPts val="1200"/>
              </a:spcBef>
              <a:spcAft>
                <a:spcPts val="0"/>
              </a:spcAft>
              <a:buSzPts val="1400"/>
              <a:buChar char="○"/>
              <a:defRPr/>
            </a:lvl5pPr>
            <a:lvl6pPr marL="2743200" lvl="5" indent="-317500" algn="l">
              <a:lnSpc>
                <a:spcPct val="115000"/>
              </a:lnSpc>
              <a:spcBef>
                <a:spcPts val="1200"/>
              </a:spcBef>
              <a:spcAft>
                <a:spcPts val="0"/>
              </a:spcAft>
              <a:buClr>
                <a:schemeClr val="dk1"/>
              </a:buClr>
              <a:buSzPts val="1400"/>
              <a:buChar char="■"/>
              <a:defRPr/>
            </a:lvl6pPr>
            <a:lvl7pPr marL="3200400" lvl="6" indent="-317500" algn="l">
              <a:lnSpc>
                <a:spcPct val="115000"/>
              </a:lnSpc>
              <a:spcBef>
                <a:spcPts val="1200"/>
              </a:spcBef>
              <a:spcAft>
                <a:spcPts val="0"/>
              </a:spcAft>
              <a:buClr>
                <a:schemeClr val="dk1"/>
              </a:buClr>
              <a:buSzPts val="1400"/>
              <a:buChar char="●"/>
              <a:defRPr/>
            </a:lvl7pPr>
            <a:lvl8pPr marL="3657600" lvl="7" indent="-317500" algn="l">
              <a:lnSpc>
                <a:spcPct val="115000"/>
              </a:lnSpc>
              <a:spcBef>
                <a:spcPts val="1200"/>
              </a:spcBef>
              <a:spcAft>
                <a:spcPts val="0"/>
              </a:spcAft>
              <a:buClr>
                <a:schemeClr val="dk1"/>
              </a:buClr>
              <a:buSzPts val="1400"/>
              <a:buChar char="○"/>
              <a:defRPr/>
            </a:lvl8pPr>
            <a:lvl9pPr marL="4114800" lvl="8" indent="-317500" algn="l">
              <a:lnSpc>
                <a:spcPct val="115000"/>
              </a:lnSpc>
              <a:spcBef>
                <a:spcPts val="1200"/>
              </a:spcBef>
              <a:spcAft>
                <a:spcPts val="1200"/>
              </a:spcAft>
              <a:buClr>
                <a:schemeClr val="dk1"/>
              </a:buClr>
              <a:buSzPts val="1400"/>
              <a:buChar char="■"/>
              <a:defRPr/>
            </a:lvl9pPr>
          </a:lstStyle>
          <a:p>
            <a:endParaRPr/>
          </a:p>
        </p:txBody>
      </p:sp>
      <p:sp>
        <p:nvSpPr>
          <p:cNvPr id="17" name="Google Shape;17;p2"/>
          <p:cNvSpPr txBox="1">
            <a:spLocks noGrp="1"/>
          </p:cNvSpPr>
          <p:nvPr>
            <p:ph type="body" idx="6"/>
          </p:nvPr>
        </p:nvSpPr>
        <p:spPr>
          <a:xfrm>
            <a:off x="287015" y="1467663"/>
            <a:ext cx="3970200" cy="589800"/>
          </a:xfrm>
          <a:prstGeom prst="rect">
            <a:avLst/>
          </a:prstGeom>
          <a:solidFill>
            <a:schemeClr val="lt1">
              <a:alpha val="64705"/>
            </a:schemeClr>
          </a:solidFill>
          <a:ln>
            <a:noFill/>
          </a:ln>
        </p:spPr>
        <p:txBody>
          <a:bodyPr spcFirstLastPara="1" wrap="square" lIns="68575" tIns="0" rIns="68575" bIns="68575" anchor="ctr" anchorCtr="0">
            <a:noAutofit/>
          </a:bodyPr>
          <a:lstStyle>
            <a:lvl1pPr marL="457200" lvl="0" indent="-469900" algn="l">
              <a:lnSpc>
                <a:spcPct val="115000"/>
              </a:lnSpc>
              <a:spcBef>
                <a:spcPts val="0"/>
              </a:spcBef>
              <a:spcAft>
                <a:spcPts val="0"/>
              </a:spcAft>
              <a:buClr>
                <a:schemeClr val="dk1"/>
              </a:buClr>
              <a:buSzPts val="3800"/>
              <a:buChar char="●"/>
              <a:defRPr sz="3800" b="1"/>
            </a:lvl1pPr>
            <a:lvl2pPr marL="914400" lvl="1" indent="-317500" algn="l">
              <a:lnSpc>
                <a:spcPct val="115000"/>
              </a:lnSpc>
              <a:spcBef>
                <a:spcPts val="1200"/>
              </a:spcBef>
              <a:spcAft>
                <a:spcPts val="0"/>
              </a:spcAft>
              <a:buSzPts val="1400"/>
              <a:buChar char="○"/>
              <a:defRPr/>
            </a:lvl2pPr>
            <a:lvl3pPr marL="1371600" lvl="2" indent="-317500" algn="l">
              <a:lnSpc>
                <a:spcPct val="115000"/>
              </a:lnSpc>
              <a:spcBef>
                <a:spcPts val="1200"/>
              </a:spcBef>
              <a:spcAft>
                <a:spcPts val="0"/>
              </a:spcAft>
              <a:buSzPts val="1400"/>
              <a:buChar char="■"/>
              <a:defRPr/>
            </a:lvl3pPr>
            <a:lvl4pPr marL="1828800" lvl="3" indent="-317500" algn="l">
              <a:lnSpc>
                <a:spcPct val="115000"/>
              </a:lnSpc>
              <a:spcBef>
                <a:spcPts val="1200"/>
              </a:spcBef>
              <a:spcAft>
                <a:spcPts val="0"/>
              </a:spcAft>
              <a:buSzPts val="1400"/>
              <a:buChar char="●"/>
              <a:defRPr/>
            </a:lvl4pPr>
            <a:lvl5pPr marL="2286000" lvl="4" indent="-317500" algn="l">
              <a:lnSpc>
                <a:spcPct val="115000"/>
              </a:lnSpc>
              <a:spcBef>
                <a:spcPts val="1200"/>
              </a:spcBef>
              <a:spcAft>
                <a:spcPts val="0"/>
              </a:spcAft>
              <a:buSzPts val="1400"/>
              <a:buChar char="○"/>
              <a:defRPr/>
            </a:lvl5pPr>
            <a:lvl6pPr marL="2743200" lvl="5" indent="-317500" algn="l">
              <a:lnSpc>
                <a:spcPct val="115000"/>
              </a:lnSpc>
              <a:spcBef>
                <a:spcPts val="1200"/>
              </a:spcBef>
              <a:spcAft>
                <a:spcPts val="0"/>
              </a:spcAft>
              <a:buClr>
                <a:schemeClr val="dk1"/>
              </a:buClr>
              <a:buSzPts val="1400"/>
              <a:buChar char="■"/>
              <a:defRPr/>
            </a:lvl6pPr>
            <a:lvl7pPr marL="3200400" lvl="6" indent="-317500" algn="l">
              <a:lnSpc>
                <a:spcPct val="115000"/>
              </a:lnSpc>
              <a:spcBef>
                <a:spcPts val="1200"/>
              </a:spcBef>
              <a:spcAft>
                <a:spcPts val="0"/>
              </a:spcAft>
              <a:buClr>
                <a:schemeClr val="dk1"/>
              </a:buClr>
              <a:buSzPts val="1400"/>
              <a:buChar char="●"/>
              <a:defRPr/>
            </a:lvl7pPr>
            <a:lvl8pPr marL="3657600" lvl="7" indent="-317500" algn="l">
              <a:lnSpc>
                <a:spcPct val="115000"/>
              </a:lnSpc>
              <a:spcBef>
                <a:spcPts val="1200"/>
              </a:spcBef>
              <a:spcAft>
                <a:spcPts val="0"/>
              </a:spcAft>
              <a:buClr>
                <a:schemeClr val="dk1"/>
              </a:buClr>
              <a:buSzPts val="1400"/>
              <a:buChar char="○"/>
              <a:defRPr/>
            </a:lvl8pPr>
            <a:lvl9pPr marL="4114800" lvl="8" indent="-317500" algn="l">
              <a:lnSpc>
                <a:spcPct val="115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1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2" name="Google Shape;6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1" name="Google Shape;21;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6" name="Google Shape;26;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0" name="Google Shape;3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4" name="Google Shape;3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9" name="Google Shape;3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5" name="Google Shape;45;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9" name="Google Shape;4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p:nvPr/>
        </p:nvSpPr>
        <p:spPr>
          <a:xfrm>
            <a:off x="288132" y="1131323"/>
            <a:ext cx="3909341" cy="1165090"/>
          </a:xfrm>
          <a:prstGeom prst="rect">
            <a:avLst/>
          </a:prstGeom>
          <a:solidFill>
            <a:schemeClr val="lt1">
              <a:alpha val="64313"/>
            </a:schemeClr>
          </a:solidFill>
          <a:ln>
            <a:noFill/>
          </a:ln>
        </p:spPr>
        <p:txBody>
          <a:bodyPr spcFirstLastPara="1" wrap="square" lIns="68575" tIns="0" rIns="68575" bIns="68575" anchor="ctr" anchorCtr="0">
            <a:noAutofit/>
          </a:bodyPr>
          <a:lstStyle/>
          <a:p>
            <a:pPr marL="0" marR="0" lvl="0" indent="0" algn="l" rtl="0">
              <a:lnSpc>
                <a:spcPct val="100000"/>
              </a:lnSpc>
              <a:spcBef>
                <a:spcPts val="0"/>
              </a:spcBef>
              <a:spcAft>
                <a:spcPts val="0"/>
              </a:spcAft>
              <a:buClr>
                <a:schemeClr val="dk1"/>
              </a:buClr>
              <a:buSzPts val="3800"/>
              <a:buFont typeface="Arial"/>
              <a:buNone/>
            </a:pPr>
            <a:r>
              <a:rPr lang="en-GB" sz="3800" b="1" i="0" u="none" strike="noStrike" cap="none">
                <a:solidFill>
                  <a:schemeClr val="dk1"/>
                </a:solidFill>
                <a:latin typeface="Arial"/>
                <a:ea typeface="Arial"/>
                <a:cs typeface="Arial"/>
                <a:sym typeface="Arial"/>
              </a:rPr>
              <a:t>Chair Share</a:t>
            </a:r>
            <a:endParaRPr sz="3800" b="1" i="0" u="none" strike="noStrike" cap="none">
              <a:solidFill>
                <a:schemeClr val="dk1"/>
              </a:solidFill>
              <a:latin typeface="Arial"/>
              <a:ea typeface="Arial"/>
              <a:cs typeface="Arial"/>
              <a:sym typeface="Arial"/>
            </a:endParaRPr>
          </a:p>
        </p:txBody>
      </p:sp>
      <p:sp>
        <p:nvSpPr>
          <p:cNvPr id="71" name="Google Shape;71;p15"/>
          <p:cNvSpPr txBox="1">
            <a:spLocks noGrp="1"/>
          </p:cNvSpPr>
          <p:nvPr>
            <p:ph type="subTitle" idx="3"/>
          </p:nvPr>
        </p:nvSpPr>
        <p:spPr>
          <a:xfrm>
            <a:off x="287304" y="2847086"/>
            <a:ext cx="3970056" cy="420683"/>
          </a:xfrm>
          <a:prstGeom prst="rect">
            <a:avLst/>
          </a:prstGeom>
          <a:solidFill>
            <a:schemeClr val="lt1">
              <a:alpha val="64313"/>
            </a:schemeClr>
          </a:solidFill>
          <a:ln>
            <a:noFill/>
          </a:ln>
        </p:spPr>
        <p:txBody>
          <a:bodyPr spcFirstLastPara="1" wrap="square" lIns="68575" tIns="68575" rIns="68575" bIns="68575" anchor="ctr" anchorCtr="0">
            <a:normAutofit fontScale="92500" lnSpcReduction="10000"/>
          </a:bodyPr>
          <a:lstStyle/>
          <a:p>
            <a:pPr marL="0" lvl="0" indent="0" algn="l" rtl="0">
              <a:lnSpc>
                <a:spcPct val="100000"/>
              </a:lnSpc>
              <a:spcBef>
                <a:spcPts val="0"/>
              </a:spcBef>
              <a:spcAft>
                <a:spcPts val="0"/>
              </a:spcAft>
              <a:buClr>
                <a:schemeClr val="accent1"/>
              </a:buClr>
              <a:buSzPct val="100000"/>
              <a:buNone/>
            </a:pPr>
            <a:r>
              <a:rPr lang="en-GB"/>
              <a:t>Team Name: Newbie</a:t>
            </a:r>
            <a:endParaRPr/>
          </a:p>
        </p:txBody>
      </p:sp>
      <p:pic>
        <p:nvPicPr>
          <p:cNvPr id="72" name="Google Shape;72;p15" descr="SimplifyNext | Automating the future | Technology Consulting"/>
          <p:cNvPicPr preferRelativeResize="0"/>
          <p:nvPr/>
        </p:nvPicPr>
        <p:blipFill rotWithShape="1">
          <a:blip r:embed="rId3">
            <a:alphaModFix/>
          </a:blip>
          <a:srcRect t="24697" b="27400"/>
          <a:stretch/>
        </p:blipFill>
        <p:spPr>
          <a:xfrm>
            <a:off x="4795735" y="3048005"/>
            <a:ext cx="3449565" cy="798053"/>
          </a:xfrm>
          <a:prstGeom prst="rect">
            <a:avLst/>
          </a:prstGeom>
          <a:noFill/>
          <a:ln>
            <a:noFill/>
          </a:ln>
        </p:spPr>
      </p:pic>
      <p:pic>
        <p:nvPicPr>
          <p:cNvPr id="73" name="Google Shape;73;p15"/>
          <p:cNvPicPr preferRelativeResize="0"/>
          <p:nvPr/>
        </p:nvPicPr>
        <p:blipFill rotWithShape="1">
          <a:blip r:embed="rId4">
            <a:alphaModFix/>
          </a:blip>
          <a:srcRect t="5146" b="5146"/>
          <a:stretch/>
        </p:blipFill>
        <p:spPr>
          <a:xfrm>
            <a:off x="4257360" y="4167968"/>
            <a:ext cx="4526315" cy="654915"/>
          </a:xfrm>
          <a:prstGeom prst="rect">
            <a:avLst/>
          </a:prstGeom>
          <a:noFill/>
          <a:ln>
            <a:noFill/>
          </a:ln>
        </p:spPr>
      </p:pic>
      <p:pic>
        <p:nvPicPr>
          <p:cNvPr id="74" name="Google Shape;74;p15" descr="Shape&#10;&#10;Description automatically generated with low confidence"/>
          <p:cNvPicPr preferRelativeResize="0"/>
          <p:nvPr/>
        </p:nvPicPr>
        <p:blipFill rotWithShape="1">
          <a:blip r:embed="rId5">
            <a:alphaModFix/>
          </a:blip>
          <a:srcRect r="19601" b="10017"/>
          <a:stretch/>
        </p:blipFill>
        <p:spPr>
          <a:xfrm>
            <a:off x="4197473" y="89508"/>
            <a:ext cx="4688258" cy="2636588"/>
          </a:xfrm>
          <a:prstGeom prst="rect">
            <a:avLst/>
          </a:prstGeom>
          <a:noFill/>
          <a:ln>
            <a:noFill/>
          </a:ln>
        </p:spPr>
      </p:pic>
      <p:sp>
        <p:nvSpPr>
          <p:cNvPr id="75" name="Google Shape;75;p15"/>
          <p:cNvSpPr txBox="1"/>
          <p:nvPr/>
        </p:nvSpPr>
        <p:spPr>
          <a:xfrm>
            <a:off x="347700" y="1927125"/>
            <a:ext cx="3554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Arial"/>
                <a:ea typeface="Arial"/>
                <a:cs typeface="Arial"/>
                <a:sym typeface="Arial"/>
              </a:rPr>
              <a:t>Automated group library seat booking system</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167976" y="95541"/>
            <a:ext cx="4956600" cy="517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83C46"/>
              </a:buClr>
              <a:buSzPts val="3300"/>
              <a:buFont typeface="Arial"/>
              <a:buNone/>
            </a:pPr>
            <a:r>
              <a:rPr lang="en-GB" sz="2000" b="1">
                <a:latin typeface="Calibri"/>
                <a:ea typeface="Calibri"/>
                <a:cs typeface="Calibri"/>
                <a:sym typeface="Calibri"/>
              </a:rPr>
              <a:t>S</a:t>
            </a:r>
            <a:r>
              <a:rPr lang="en-GB" sz="2000" b="1" i="0">
                <a:latin typeface="Calibri"/>
                <a:ea typeface="Calibri"/>
                <a:cs typeface="Calibri"/>
                <a:sym typeface="Calibri"/>
              </a:rPr>
              <a:t>olution </a:t>
            </a:r>
            <a:r>
              <a:rPr lang="en-GB" sz="2000" b="1">
                <a:latin typeface="Calibri"/>
                <a:ea typeface="Calibri"/>
                <a:cs typeface="Calibri"/>
                <a:sym typeface="Calibri"/>
              </a:rPr>
              <a:t>Flowchart</a:t>
            </a:r>
            <a:endParaRPr sz="2000" b="1">
              <a:latin typeface="Calibri"/>
              <a:ea typeface="Calibri"/>
              <a:cs typeface="Calibri"/>
              <a:sym typeface="Calibri"/>
            </a:endParaRPr>
          </a:p>
        </p:txBody>
      </p:sp>
      <p:pic>
        <p:nvPicPr>
          <p:cNvPr id="176" name="Google Shape;176;p24"/>
          <p:cNvPicPr preferRelativeResize="0"/>
          <p:nvPr/>
        </p:nvPicPr>
        <p:blipFill>
          <a:blip r:embed="rId3">
            <a:alphaModFix/>
          </a:blip>
          <a:stretch>
            <a:fillRect/>
          </a:stretch>
        </p:blipFill>
        <p:spPr>
          <a:xfrm>
            <a:off x="206300" y="572975"/>
            <a:ext cx="8663424" cy="4431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p:nvPr/>
        </p:nvSpPr>
        <p:spPr>
          <a:xfrm>
            <a:off x="157696" y="57450"/>
            <a:ext cx="73176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3000" b="1" i="0" u="none" strike="noStrike" cap="none">
                <a:solidFill>
                  <a:schemeClr val="dk1"/>
                </a:solidFill>
                <a:latin typeface="Calibri"/>
                <a:ea typeface="Calibri"/>
                <a:cs typeface="Calibri"/>
                <a:sym typeface="Calibri"/>
              </a:rPr>
              <a:t>Find Seat available for every library and area</a:t>
            </a:r>
            <a:endParaRPr sz="3000" b="1" i="0" u="none" strike="noStrike" cap="none">
              <a:solidFill>
                <a:schemeClr val="dk1"/>
              </a:solidFill>
              <a:latin typeface="Calibri"/>
              <a:ea typeface="Calibri"/>
              <a:cs typeface="Calibri"/>
              <a:sym typeface="Calibri"/>
            </a:endParaRPr>
          </a:p>
        </p:txBody>
      </p:sp>
      <p:sp>
        <p:nvSpPr>
          <p:cNvPr id="183" name="Google Shape;183;p25"/>
          <p:cNvSpPr txBox="1"/>
          <p:nvPr/>
        </p:nvSpPr>
        <p:spPr>
          <a:xfrm>
            <a:off x="325075" y="651525"/>
            <a:ext cx="8569500" cy="3951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184" name="Google Shape;184;p25"/>
          <p:cNvSpPr txBox="1"/>
          <p:nvPr/>
        </p:nvSpPr>
        <p:spPr>
          <a:xfrm>
            <a:off x="228000" y="694950"/>
            <a:ext cx="6011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500" i="0" u="none" strike="noStrike" cap="none">
                <a:solidFill>
                  <a:schemeClr val="dk1"/>
                </a:solidFill>
                <a:latin typeface="Calibri"/>
                <a:ea typeface="Calibri"/>
                <a:cs typeface="Calibri"/>
                <a:sym typeface="Calibri"/>
              </a:rPr>
              <a:t>Data structure</a:t>
            </a:r>
            <a:endParaRPr sz="1500" i="0" u="none" strike="noStrike" cap="none">
              <a:solidFill>
                <a:schemeClr val="dk1"/>
              </a:solidFill>
              <a:latin typeface="Calibri"/>
              <a:ea typeface="Calibri"/>
              <a:cs typeface="Calibri"/>
              <a:sym typeface="Calibri"/>
            </a:endParaRPr>
          </a:p>
        </p:txBody>
      </p:sp>
      <p:pic>
        <p:nvPicPr>
          <p:cNvPr id="185" name="Google Shape;185;p25"/>
          <p:cNvPicPr preferRelativeResize="0"/>
          <p:nvPr/>
        </p:nvPicPr>
        <p:blipFill>
          <a:blip r:embed="rId3">
            <a:alphaModFix/>
          </a:blip>
          <a:stretch>
            <a:fillRect/>
          </a:stretch>
        </p:blipFill>
        <p:spPr>
          <a:xfrm>
            <a:off x="1910850" y="960775"/>
            <a:ext cx="4074750" cy="992900"/>
          </a:xfrm>
          <a:prstGeom prst="rect">
            <a:avLst/>
          </a:prstGeom>
          <a:noFill/>
          <a:ln>
            <a:noFill/>
          </a:ln>
        </p:spPr>
      </p:pic>
      <p:pic>
        <p:nvPicPr>
          <p:cNvPr id="186" name="Google Shape;186;p25"/>
          <p:cNvPicPr preferRelativeResize="0"/>
          <p:nvPr/>
        </p:nvPicPr>
        <p:blipFill rotWithShape="1">
          <a:blip r:embed="rId4">
            <a:alphaModFix/>
          </a:blip>
          <a:srcRect l="28137" t="14417" r="24911" b="13134"/>
          <a:stretch/>
        </p:blipFill>
        <p:spPr>
          <a:xfrm>
            <a:off x="5372700" y="2026262"/>
            <a:ext cx="3444048" cy="2989451"/>
          </a:xfrm>
          <a:prstGeom prst="rect">
            <a:avLst/>
          </a:prstGeom>
          <a:noFill/>
          <a:ln>
            <a:noFill/>
          </a:ln>
        </p:spPr>
      </p:pic>
      <p:pic>
        <p:nvPicPr>
          <p:cNvPr id="187" name="Google Shape;187;p25"/>
          <p:cNvPicPr preferRelativeResize="0"/>
          <p:nvPr/>
        </p:nvPicPr>
        <p:blipFill rotWithShape="1">
          <a:blip r:embed="rId5">
            <a:alphaModFix/>
          </a:blip>
          <a:srcRect t="2714"/>
          <a:stretch/>
        </p:blipFill>
        <p:spPr>
          <a:xfrm>
            <a:off x="290550" y="2339525"/>
            <a:ext cx="2904975" cy="2542425"/>
          </a:xfrm>
          <a:prstGeom prst="rect">
            <a:avLst/>
          </a:prstGeom>
          <a:noFill/>
          <a:ln>
            <a:noFill/>
          </a:ln>
        </p:spPr>
      </p:pic>
      <p:sp>
        <p:nvSpPr>
          <p:cNvPr id="188" name="Google Shape;188;p25"/>
          <p:cNvSpPr/>
          <p:nvPr/>
        </p:nvSpPr>
        <p:spPr>
          <a:xfrm rot="-1822581">
            <a:off x="3113301" y="2110749"/>
            <a:ext cx="918372" cy="297033"/>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rot="2104304">
            <a:off x="4495204" y="2141995"/>
            <a:ext cx="1183603" cy="396746"/>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492500" y="2752875"/>
            <a:ext cx="982800" cy="572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p:nvPr/>
        </p:nvSpPr>
        <p:spPr>
          <a:xfrm>
            <a:off x="157696" y="57450"/>
            <a:ext cx="73176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3000" b="1" i="0" u="none" strike="noStrike" cap="none">
                <a:solidFill>
                  <a:schemeClr val="dk1"/>
                </a:solidFill>
                <a:latin typeface="Calibri"/>
                <a:ea typeface="Calibri"/>
                <a:cs typeface="Calibri"/>
                <a:sym typeface="Calibri"/>
              </a:rPr>
              <a:t>Find Seat available for every library and area</a:t>
            </a:r>
            <a:endParaRPr sz="3000" b="1" i="0" u="none" strike="noStrike" cap="none">
              <a:solidFill>
                <a:schemeClr val="dk1"/>
              </a:solidFill>
              <a:latin typeface="Calibri"/>
              <a:ea typeface="Calibri"/>
              <a:cs typeface="Calibri"/>
              <a:sym typeface="Calibri"/>
            </a:endParaRPr>
          </a:p>
        </p:txBody>
      </p:sp>
      <p:sp>
        <p:nvSpPr>
          <p:cNvPr id="197" name="Google Shape;197;p26"/>
          <p:cNvSpPr txBox="1"/>
          <p:nvPr/>
        </p:nvSpPr>
        <p:spPr>
          <a:xfrm>
            <a:off x="290550" y="706750"/>
            <a:ext cx="8569500" cy="3951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p:txBody>
      </p:sp>
      <p:pic>
        <p:nvPicPr>
          <p:cNvPr id="198" name="Google Shape;198;p26"/>
          <p:cNvPicPr preferRelativeResize="0"/>
          <p:nvPr/>
        </p:nvPicPr>
        <p:blipFill rotWithShape="1">
          <a:blip r:embed="rId3">
            <a:alphaModFix/>
          </a:blip>
          <a:srcRect/>
          <a:stretch/>
        </p:blipFill>
        <p:spPr>
          <a:xfrm>
            <a:off x="2431350" y="3113950"/>
            <a:ext cx="6428698" cy="1676750"/>
          </a:xfrm>
          <a:prstGeom prst="rect">
            <a:avLst/>
          </a:prstGeom>
          <a:noFill/>
          <a:ln>
            <a:noFill/>
          </a:ln>
        </p:spPr>
      </p:pic>
      <p:sp>
        <p:nvSpPr>
          <p:cNvPr id="199" name="Google Shape;199;p26"/>
          <p:cNvSpPr txBox="1"/>
          <p:nvPr/>
        </p:nvSpPr>
        <p:spPr>
          <a:xfrm>
            <a:off x="228000" y="694950"/>
            <a:ext cx="6011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500" i="0" u="none" strike="noStrike" cap="none">
                <a:solidFill>
                  <a:schemeClr val="dk1"/>
                </a:solidFill>
                <a:latin typeface="Calibri"/>
                <a:ea typeface="Calibri"/>
                <a:cs typeface="Calibri"/>
                <a:sym typeface="Calibri"/>
              </a:rPr>
              <a:t>Data structure </a:t>
            </a:r>
            <a:endParaRPr sz="1500" i="0" u="none" strike="noStrike" cap="none">
              <a:solidFill>
                <a:schemeClr val="dk1"/>
              </a:solidFill>
              <a:latin typeface="Calibri"/>
              <a:ea typeface="Calibri"/>
              <a:cs typeface="Calibri"/>
              <a:sym typeface="Calibri"/>
            </a:endParaRPr>
          </a:p>
        </p:txBody>
      </p:sp>
      <p:pic>
        <p:nvPicPr>
          <p:cNvPr id="200" name="Google Shape;200;p26"/>
          <p:cNvPicPr preferRelativeResize="0"/>
          <p:nvPr/>
        </p:nvPicPr>
        <p:blipFill>
          <a:blip r:embed="rId4">
            <a:alphaModFix/>
          </a:blip>
          <a:stretch>
            <a:fillRect/>
          </a:stretch>
        </p:blipFill>
        <p:spPr>
          <a:xfrm>
            <a:off x="290538" y="1110450"/>
            <a:ext cx="6867525" cy="1866900"/>
          </a:xfrm>
          <a:prstGeom prst="rect">
            <a:avLst/>
          </a:prstGeom>
          <a:noFill/>
          <a:ln>
            <a:noFill/>
          </a:ln>
        </p:spPr>
      </p:pic>
      <p:sp>
        <p:nvSpPr>
          <p:cNvPr id="201" name="Google Shape;201;p26"/>
          <p:cNvSpPr/>
          <p:nvPr/>
        </p:nvSpPr>
        <p:spPr>
          <a:xfrm>
            <a:off x="4761700" y="1322325"/>
            <a:ext cx="2460300" cy="3465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761700" y="2040800"/>
            <a:ext cx="2460300" cy="3465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4761700" y="1703325"/>
            <a:ext cx="2460300" cy="3465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4761700" y="2389125"/>
            <a:ext cx="2460300" cy="3465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4761700" y="2770125"/>
            <a:ext cx="2460300" cy="2073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pic>
        <p:nvPicPr>
          <p:cNvPr id="211" name="Google Shape;211;p27"/>
          <p:cNvPicPr preferRelativeResize="0"/>
          <p:nvPr/>
        </p:nvPicPr>
        <p:blipFill>
          <a:blip r:embed="rId3">
            <a:alphaModFix amt="10000"/>
          </a:blip>
          <a:stretch>
            <a:fillRect/>
          </a:stretch>
        </p:blipFill>
        <p:spPr>
          <a:xfrm>
            <a:off x="5715250" y="2151350"/>
            <a:ext cx="3324575" cy="1041200"/>
          </a:xfrm>
          <a:prstGeom prst="rect">
            <a:avLst/>
          </a:prstGeom>
          <a:noFill/>
          <a:ln>
            <a:noFill/>
          </a:ln>
        </p:spPr>
      </p:pic>
      <p:pic>
        <p:nvPicPr>
          <p:cNvPr id="212" name="Google Shape;212;p27"/>
          <p:cNvPicPr preferRelativeResize="0"/>
          <p:nvPr/>
        </p:nvPicPr>
        <p:blipFill rotWithShape="1">
          <a:blip r:embed="rId4">
            <a:alphaModFix amt="10000"/>
          </a:blip>
          <a:srcRect t="28449" r="54155" b="60189"/>
          <a:stretch/>
        </p:blipFill>
        <p:spPr>
          <a:xfrm>
            <a:off x="2412400" y="968249"/>
            <a:ext cx="6220975" cy="379500"/>
          </a:xfrm>
          <a:prstGeom prst="rect">
            <a:avLst/>
          </a:prstGeom>
          <a:noFill/>
          <a:ln>
            <a:noFill/>
          </a:ln>
        </p:spPr>
      </p:pic>
      <p:sp>
        <p:nvSpPr>
          <p:cNvPr id="213" name="Google Shape;213;p27"/>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14" name="Google Shape;214;p27"/>
          <p:cNvSpPr/>
          <p:nvPr/>
        </p:nvSpPr>
        <p:spPr>
          <a:xfrm>
            <a:off x="5335750" y="2368950"/>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7"/>
          <p:cNvSpPr/>
          <p:nvPr/>
        </p:nvSpPr>
        <p:spPr>
          <a:xfrm rot="5400000">
            <a:off x="7102888" y="3204713"/>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7"/>
          <p:cNvSpPr/>
          <p:nvPr/>
        </p:nvSpPr>
        <p:spPr>
          <a:xfrm>
            <a:off x="1938425" y="900638"/>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7"/>
          <p:cNvSpPr/>
          <p:nvPr/>
        </p:nvSpPr>
        <p:spPr>
          <a:xfrm rot="5400000">
            <a:off x="4382250" y="1590675"/>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7"/>
          <p:cNvSpPr/>
          <p:nvPr/>
        </p:nvSpPr>
        <p:spPr>
          <a:xfrm>
            <a:off x="2276363" y="6511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2</a:t>
            </a:r>
            <a:endParaRPr sz="2400" b="0" i="0" u="none" strike="noStrike" cap="none">
              <a:solidFill>
                <a:srgbClr val="000000"/>
              </a:solidFill>
              <a:latin typeface="Arial"/>
              <a:ea typeface="Arial"/>
              <a:cs typeface="Arial"/>
              <a:sym typeface="Arial"/>
            </a:endParaRPr>
          </a:p>
        </p:txBody>
      </p:sp>
      <p:sp>
        <p:nvSpPr>
          <p:cNvPr id="219" name="Google Shape;219;p27"/>
          <p:cNvSpPr/>
          <p:nvPr/>
        </p:nvSpPr>
        <p:spPr>
          <a:xfrm>
            <a:off x="2014625" y="1586825"/>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3</a:t>
            </a:r>
            <a:endParaRPr sz="2400" b="0" i="0" u="none" strike="noStrike" cap="none">
              <a:solidFill>
                <a:srgbClr val="000000"/>
              </a:solidFill>
              <a:latin typeface="Arial"/>
              <a:ea typeface="Arial"/>
              <a:cs typeface="Arial"/>
              <a:sym typeface="Arial"/>
            </a:endParaRPr>
          </a:p>
        </p:txBody>
      </p:sp>
      <p:sp>
        <p:nvSpPr>
          <p:cNvPr id="220" name="Google Shape;220;p27"/>
          <p:cNvSpPr/>
          <p:nvPr/>
        </p:nvSpPr>
        <p:spPr>
          <a:xfrm>
            <a:off x="5602475" y="1629288"/>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4</a:t>
            </a:r>
            <a:endParaRPr sz="2400" b="0" i="0" u="none" strike="noStrike" cap="none">
              <a:solidFill>
                <a:srgbClr val="000000"/>
              </a:solidFill>
              <a:latin typeface="Arial"/>
              <a:ea typeface="Arial"/>
              <a:cs typeface="Arial"/>
              <a:sym typeface="Arial"/>
            </a:endParaRPr>
          </a:p>
        </p:txBody>
      </p:sp>
      <p:sp>
        <p:nvSpPr>
          <p:cNvPr id="221" name="Google Shape;221;p27"/>
          <p:cNvSpPr/>
          <p:nvPr/>
        </p:nvSpPr>
        <p:spPr>
          <a:xfrm>
            <a:off x="5630375" y="31925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5</a:t>
            </a:r>
            <a:endParaRPr sz="2400" b="0" i="0" u="none" strike="noStrike" cap="none">
              <a:solidFill>
                <a:srgbClr val="000000"/>
              </a:solidFill>
              <a:latin typeface="Arial"/>
              <a:ea typeface="Arial"/>
              <a:cs typeface="Arial"/>
              <a:sym typeface="Arial"/>
            </a:endParaRPr>
          </a:p>
        </p:txBody>
      </p:sp>
      <p:pic>
        <p:nvPicPr>
          <p:cNvPr id="222" name="Google Shape;222;p27"/>
          <p:cNvPicPr preferRelativeResize="0"/>
          <p:nvPr/>
        </p:nvPicPr>
        <p:blipFill>
          <a:blip r:embed="rId5">
            <a:alphaModFix/>
          </a:blip>
          <a:stretch>
            <a:fillRect/>
          </a:stretch>
        </p:blipFill>
        <p:spPr>
          <a:xfrm>
            <a:off x="491824" y="989764"/>
            <a:ext cx="1352125" cy="3932061"/>
          </a:xfrm>
          <a:prstGeom prst="rect">
            <a:avLst/>
          </a:prstGeom>
          <a:noFill/>
          <a:ln>
            <a:noFill/>
          </a:ln>
        </p:spPr>
      </p:pic>
      <p:sp>
        <p:nvSpPr>
          <p:cNvPr id="223" name="Google Shape;223;p27"/>
          <p:cNvSpPr/>
          <p:nvPr/>
        </p:nvSpPr>
        <p:spPr>
          <a:xfrm>
            <a:off x="53000" y="6511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1</a:t>
            </a:r>
            <a:endParaRPr sz="2400" b="0" i="0" u="none" strike="noStrike" cap="none">
              <a:solidFill>
                <a:srgbClr val="000000"/>
              </a:solidFill>
              <a:latin typeface="Arial"/>
              <a:ea typeface="Arial"/>
              <a:cs typeface="Arial"/>
              <a:sym typeface="Arial"/>
            </a:endParaRPr>
          </a:p>
        </p:txBody>
      </p:sp>
      <p:pic>
        <p:nvPicPr>
          <p:cNvPr id="224" name="Google Shape;224;p27"/>
          <p:cNvPicPr preferRelativeResize="0"/>
          <p:nvPr/>
        </p:nvPicPr>
        <p:blipFill>
          <a:blip r:embed="rId6">
            <a:alphaModFix amt="10000"/>
          </a:blip>
          <a:stretch>
            <a:fillRect/>
          </a:stretch>
        </p:blipFill>
        <p:spPr>
          <a:xfrm>
            <a:off x="2014624" y="2108213"/>
            <a:ext cx="3187000" cy="2626785"/>
          </a:xfrm>
          <a:prstGeom prst="rect">
            <a:avLst/>
          </a:prstGeom>
          <a:noFill/>
          <a:ln>
            <a:noFill/>
          </a:ln>
        </p:spPr>
      </p:pic>
      <p:pic>
        <p:nvPicPr>
          <p:cNvPr id="225" name="Google Shape;225;p27"/>
          <p:cNvPicPr preferRelativeResize="0"/>
          <p:nvPr/>
        </p:nvPicPr>
        <p:blipFill>
          <a:blip r:embed="rId7">
            <a:alphaModFix amt="10000"/>
          </a:blip>
          <a:stretch>
            <a:fillRect/>
          </a:stretch>
        </p:blipFill>
        <p:spPr>
          <a:xfrm>
            <a:off x="5556375" y="3827775"/>
            <a:ext cx="3472550" cy="58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pic>
        <p:nvPicPr>
          <p:cNvPr id="232" name="Google Shape;232;p28"/>
          <p:cNvPicPr preferRelativeResize="0"/>
          <p:nvPr/>
        </p:nvPicPr>
        <p:blipFill>
          <a:blip r:embed="rId3">
            <a:alphaModFix/>
          </a:blip>
          <a:stretch>
            <a:fillRect/>
          </a:stretch>
        </p:blipFill>
        <p:spPr>
          <a:xfrm>
            <a:off x="491824" y="989764"/>
            <a:ext cx="1352125" cy="3932061"/>
          </a:xfrm>
          <a:prstGeom prst="rect">
            <a:avLst/>
          </a:prstGeom>
          <a:noFill/>
          <a:ln>
            <a:noFill/>
          </a:ln>
        </p:spPr>
      </p:pic>
      <p:sp>
        <p:nvSpPr>
          <p:cNvPr id="233" name="Google Shape;233;p28"/>
          <p:cNvSpPr/>
          <p:nvPr/>
        </p:nvSpPr>
        <p:spPr>
          <a:xfrm>
            <a:off x="53000" y="6511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1</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rotWithShape="1">
          <a:blip r:embed="rId3">
            <a:alphaModFix/>
          </a:blip>
          <a:srcRect t="28449" r="54155" b="60189"/>
          <a:stretch/>
        </p:blipFill>
        <p:spPr>
          <a:xfrm>
            <a:off x="2412400" y="968249"/>
            <a:ext cx="6220975" cy="379500"/>
          </a:xfrm>
          <a:prstGeom prst="rect">
            <a:avLst/>
          </a:prstGeom>
          <a:noFill/>
          <a:ln>
            <a:noFill/>
          </a:ln>
        </p:spPr>
      </p:pic>
      <p:sp>
        <p:nvSpPr>
          <p:cNvPr id="240" name="Google Shape;240;p29"/>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41" name="Google Shape;241;p29"/>
          <p:cNvSpPr/>
          <p:nvPr/>
        </p:nvSpPr>
        <p:spPr>
          <a:xfrm>
            <a:off x="1938425" y="900638"/>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9"/>
          <p:cNvSpPr/>
          <p:nvPr/>
        </p:nvSpPr>
        <p:spPr>
          <a:xfrm>
            <a:off x="2230438" y="639675"/>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2</a:t>
            </a:r>
            <a:endParaRPr sz="2400" b="0" i="0" u="none" strike="noStrike" cap="none">
              <a:solidFill>
                <a:srgbClr val="000000"/>
              </a:solidFill>
              <a:latin typeface="Arial"/>
              <a:ea typeface="Arial"/>
              <a:cs typeface="Arial"/>
              <a:sym typeface="Arial"/>
            </a:endParaRPr>
          </a:p>
        </p:txBody>
      </p:sp>
      <p:pic>
        <p:nvPicPr>
          <p:cNvPr id="243" name="Google Shape;243;p29"/>
          <p:cNvPicPr preferRelativeResize="0"/>
          <p:nvPr/>
        </p:nvPicPr>
        <p:blipFill>
          <a:blip r:embed="rId4">
            <a:alphaModFix amt="10000"/>
          </a:blip>
          <a:stretch>
            <a:fillRect/>
          </a:stretch>
        </p:blipFill>
        <p:spPr>
          <a:xfrm>
            <a:off x="491824" y="989764"/>
            <a:ext cx="1352125" cy="39320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50" name="Google Shape;250;p30"/>
          <p:cNvSpPr/>
          <p:nvPr/>
        </p:nvSpPr>
        <p:spPr>
          <a:xfrm rot="5400000">
            <a:off x="2285375" y="1643300"/>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1" name="Google Shape;251;p30"/>
          <p:cNvPicPr preferRelativeResize="0"/>
          <p:nvPr/>
        </p:nvPicPr>
        <p:blipFill>
          <a:blip r:embed="rId3">
            <a:alphaModFix amt="10000"/>
          </a:blip>
          <a:stretch>
            <a:fillRect/>
          </a:stretch>
        </p:blipFill>
        <p:spPr>
          <a:xfrm>
            <a:off x="491824" y="989764"/>
            <a:ext cx="1352125" cy="3932061"/>
          </a:xfrm>
          <a:prstGeom prst="rect">
            <a:avLst/>
          </a:prstGeom>
          <a:noFill/>
          <a:ln>
            <a:noFill/>
          </a:ln>
        </p:spPr>
      </p:pic>
      <p:pic>
        <p:nvPicPr>
          <p:cNvPr id="252" name="Google Shape;252;p30"/>
          <p:cNvPicPr preferRelativeResize="0"/>
          <p:nvPr/>
        </p:nvPicPr>
        <p:blipFill>
          <a:blip r:embed="rId4">
            <a:alphaModFix/>
          </a:blip>
          <a:stretch>
            <a:fillRect/>
          </a:stretch>
        </p:blipFill>
        <p:spPr>
          <a:xfrm>
            <a:off x="2014624" y="2108213"/>
            <a:ext cx="3187000" cy="2626785"/>
          </a:xfrm>
          <a:prstGeom prst="rect">
            <a:avLst/>
          </a:prstGeom>
          <a:noFill/>
          <a:ln>
            <a:noFill/>
          </a:ln>
        </p:spPr>
      </p:pic>
      <p:sp>
        <p:nvSpPr>
          <p:cNvPr id="253" name="Google Shape;253;p30"/>
          <p:cNvSpPr/>
          <p:nvPr/>
        </p:nvSpPr>
        <p:spPr>
          <a:xfrm>
            <a:off x="1628425" y="16932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3</a:t>
            </a:r>
            <a:endParaRPr sz="2400" b="0" i="0" u="none" strike="noStrike" cap="none">
              <a:solidFill>
                <a:srgbClr val="000000"/>
              </a:solidFill>
              <a:latin typeface="Arial"/>
              <a:ea typeface="Arial"/>
              <a:cs typeface="Arial"/>
              <a:sym typeface="Arial"/>
            </a:endParaRPr>
          </a:p>
        </p:txBody>
      </p:sp>
      <p:pic>
        <p:nvPicPr>
          <p:cNvPr id="254" name="Google Shape;254;p30"/>
          <p:cNvPicPr preferRelativeResize="0"/>
          <p:nvPr/>
        </p:nvPicPr>
        <p:blipFill rotWithShape="1">
          <a:blip r:embed="rId5">
            <a:alphaModFix/>
          </a:blip>
          <a:srcRect t="28449" r="54155" b="60189"/>
          <a:stretch/>
        </p:blipFill>
        <p:spPr>
          <a:xfrm>
            <a:off x="2412400" y="968249"/>
            <a:ext cx="6220975" cy="37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61" name="Google Shape;261;p31"/>
          <p:cNvSpPr/>
          <p:nvPr/>
        </p:nvSpPr>
        <p:spPr>
          <a:xfrm rot="5400000">
            <a:off x="2285375" y="1643300"/>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 name="Google Shape;262;p31"/>
          <p:cNvPicPr preferRelativeResize="0"/>
          <p:nvPr/>
        </p:nvPicPr>
        <p:blipFill>
          <a:blip r:embed="rId3">
            <a:alphaModFix amt="10000"/>
          </a:blip>
          <a:stretch>
            <a:fillRect/>
          </a:stretch>
        </p:blipFill>
        <p:spPr>
          <a:xfrm>
            <a:off x="491824" y="989764"/>
            <a:ext cx="1352125" cy="3932061"/>
          </a:xfrm>
          <a:prstGeom prst="rect">
            <a:avLst/>
          </a:prstGeom>
          <a:noFill/>
          <a:ln>
            <a:noFill/>
          </a:ln>
        </p:spPr>
      </p:pic>
      <p:pic>
        <p:nvPicPr>
          <p:cNvPr id="263" name="Google Shape;263;p31"/>
          <p:cNvPicPr preferRelativeResize="0"/>
          <p:nvPr/>
        </p:nvPicPr>
        <p:blipFill>
          <a:blip r:embed="rId4">
            <a:alphaModFix/>
          </a:blip>
          <a:stretch>
            <a:fillRect/>
          </a:stretch>
        </p:blipFill>
        <p:spPr>
          <a:xfrm>
            <a:off x="2014624" y="2108213"/>
            <a:ext cx="3187000" cy="2626785"/>
          </a:xfrm>
          <a:prstGeom prst="rect">
            <a:avLst/>
          </a:prstGeom>
          <a:noFill/>
          <a:ln>
            <a:noFill/>
          </a:ln>
        </p:spPr>
      </p:pic>
      <p:sp>
        <p:nvSpPr>
          <p:cNvPr id="264" name="Google Shape;264;p31"/>
          <p:cNvSpPr/>
          <p:nvPr/>
        </p:nvSpPr>
        <p:spPr>
          <a:xfrm>
            <a:off x="1628425" y="1693250"/>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3</a:t>
            </a:r>
            <a:endParaRPr sz="2400" b="0" i="0" u="none" strike="noStrike" cap="none">
              <a:solidFill>
                <a:srgbClr val="000000"/>
              </a:solidFill>
              <a:latin typeface="Arial"/>
              <a:ea typeface="Arial"/>
              <a:cs typeface="Arial"/>
              <a:sym typeface="Arial"/>
            </a:endParaRPr>
          </a:p>
        </p:txBody>
      </p:sp>
      <p:pic>
        <p:nvPicPr>
          <p:cNvPr id="265" name="Google Shape;265;p31"/>
          <p:cNvPicPr preferRelativeResize="0"/>
          <p:nvPr/>
        </p:nvPicPr>
        <p:blipFill rotWithShape="1">
          <a:blip r:embed="rId5">
            <a:alphaModFix/>
          </a:blip>
          <a:srcRect t="28449" r="54155" b="60189"/>
          <a:stretch/>
        </p:blipFill>
        <p:spPr>
          <a:xfrm>
            <a:off x="2412400" y="968249"/>
            <a:ext cx="6220975" cy="379500"/>
          </a:xfrm>
          <a:prstGeom prst="rect">
            <a:avLst/>
          </a:prstGeom>
          <a:noFill/>
          <a:ln>
            <a:noFill/>
          </a:ln>
        </p:spPr>
      </p:pic>
      <p:cxnSp>
        <p:nvCxnSpPr>
          <p:cNvPr id="266" name="Google Shape;266;p31"/>
          <p:cNvCxnSpPr/>
          <p:nvPr/>
        </p:nvCxnSpPr>
        <p:spPr>
          <a:xfrm rot="10800000" flipH="1">
            <a:off x="1971450" y="2338750"/>
            <a:ext cx="3279300" cy="13200"/>
          </a:xfrm>
          <a:prstGeom prst="straightConnector1">
            <a:avLst/>
          </a:prstGeom>
          <a:noFill/>
          <a:ln w="38100" cap="flat" cmpd="sng">
            <a:solidFill>
              <a:srgbClr val="FF0000"/>
            </a:solidFill>
            <a:prstDash val="solid"/>
            <a:round/>
            <a:headEnd type="none" w="med" len="med"/>
            <a:tailEnd type="none" w="med" len="med"/>
          </a:ln>
        </p:spPr>
      </p:cxnSp>
      <p:cxnSp>
        <p:nvCxnSpPr>
          <p:cNvPr id="267" name="Google Shape;267;p31"/>
          <p:cNvCxnSpPr/>
          <p:nvPr/>
        </p:nvCxnSpPr>
        <p:spPr>
          <a:xfrm rot="10800000" flipH="1">
            <a:off x="1971450" y="2491150"/>
            <a:ext cx="3279300" cy="13200"/>
          </a:xfrm>
          <a:prstGeom prst="straightConnector1">
            <a:avLst/>
          </a:prstGeom>
          <a:noFill/>
          <a:ln w="38100" cap="flat" cmpd="sng">
            <a:solidFill>
              <a:srgbClr val="FF0000"/>
            </a:solidFill>
            <a:prstDash val="solid"/>
            <a:round/>
            <a:headEnd type="none" w="med" len="med"/>
            <a:tailEnd type="none" w="med" len="med"/>
          </a:ln>
        </p:spPr>
      </p:cxnSp>
      <p:cxnSp>
        <p:nvCxnSpPr>
          <p:cNvPr id="268" name="Google Shape;268;p31"/>
          <p:cNvCxnSpPr/>
          <p:nvPr/>
        </p:nvCxnSpPr>
        <p:spPr>
          <a:xfrm rot="10800000" flipH="1">
            <a:off x="1968475" y="3574450"/>
            <a:ext cx="3279300" cy="13200"/>
          </a:xfrm>
          <a:prstGeom prst="straightConnector1">
            <a:avLst/>
          </a:prstGeom>
          <a:noFill/>
          <a:ln w="38100" cap="flat" cmpd="sng">
            <a:solidFill>
              <a:srgbClr val="FF0000"/>
            </a:solidFill>
            <a:prstDash val="solid"/>
            <a:round/>
            <a:headEnd type="none" w="med" len="med"/>
            <a:tailEnd type="none" w="med" len="med"/>
          </a:ln>
        </p:spPr>
      </p:cxnSp>
      <p:cxnSp>
        <p:nvCxnSpPr>
          <p:cNvPr id="269" name="Google Shape;269;p31"/>
          <p:cNvCxnSpPr/>
          <p:nvPr/>
        </p:nvCxnSpPr>
        <p:spPr>
          <a:xfrm rot="10800000" flipH="1">
            <a:off x="1922325" y="4657750"/>
            <a:ext cx="3279300" cy="13200"/>
          </a:xfrm>
          <a:prstGeom prst="straightConnector1">
            <a:avLst/>
          </a:prstGeom>
          <a:noFill/>
          <a:ln w="38100" cap="flat" cmpd="sng">
            <a:solidFill>
              <a:srgbClr val="FF0000"/>
            </a:solidFill>
            <a:prstDash val="solid"/>
            <a:round/>
            <a:headEnd type="none" w="med" len="med"/>
            <a:tailEnd type="none" w="med" len="med"/>
          </a:ln>
        </p:spPr>
      </p:cxnSp>
      <p:cxnSp>
        <p:nvCxnSpPr>
          <p:cNvPr id="270" name="Google Shape;270;p31"/>
          <p:cNvCxnSpPr/>
          <p:nvPr/>
        </p:nvCxnSpPr>
        <p:spPr>
          <a:xfrm rot="10800000" flipH="1">
            <a:off x="1968475" y="4343050"/>
            <a:ext cx="3279300" cy="132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2"/>
          <p:cNvPicPr preferRelativeResize="0"/>
          <p:nvPr/>
        </p:nvPicPr>
        <p:blipFill>
          <a:blip r:embed="rId3">
            <a:alphaModFix/>
          </a:blip>
          <a:stretch>
            <a:fillRect/>
          </a:stretch>
        </p:blipFill>
        <p:spPr>
          <a:xfrm>
            <a:off x="5649850" y="2243750"/>
            <a:ext cx="3197500" cy="1041200"/>
          </a:xfrm>
          <a:prstGeom prst="rect">
            <a:avLst/>
          </a:prstGeom>
          <a:noFill/>
          <a:ln>
            <a:noFill/>
          </a:ln>
        </p:spPr>
      </p:pic>
      <p:pic>
        <p:nvPicPr>
          <p:cNvPr id="277" name="Google Shape;277;p32"/>
          <p:cNvPicPr preferRelativeResize="0"/>
          <p:nvPr/>
        </p:nvPicPr>
        <p:blipFill rotWithShape="1">
          <a:blip r:embed="rId4">
            <a:alphaModFix amt="10000"/>
          </a:blip>
          <a:srcRect t="28449" r="54155" b="60189"/>
          <a:stretch/>
        </p:blipFill>
        <p:spPr>
          <a:xfrm>
            <a:off x="2412400" y="968249"/>
            <a:ext cx="6220975" cy="379500"/>
          </a:xfrm>
          <a:prstGeom prst="rect">
            <a:avLst/>
          </a:prstGeom>
          <a:noFill/>
          <a:ln>
            <a:noFill/>
          </a:ln>
        </p:spPr>
      </p:pic>
      <p:sp>
        <p:nvSpPr>
          <p:cNvPr id="278" name="Google Shape;278;p32"/>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79" name="Google Shape;279;p32"/>
          <p:cNvSpPr/>
          <p:nvPr/>
        </p:nvSpPr>
        <p:spPr>
          <a:xfrm>
            <a:off x="5270350" y="2384963"/>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2"/>
          <p:cNvSpPr/>
          <p:nvPr/>
        </p:nvSpPr>
        <p:spPr>
          <a:xfrm>
            <a:off x="5270350" y="1817238"/>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4</a:t>
            </a:r>
            <a:endParaRPr sz="2400" b="0" i="0" u="none" strike="noStrike" cap="none">
              <a:solidFill>
                <a:srgbClr val="000000"/>
              </a:solidFill>
              <a:latin typeface="Arial"/>
              <a:ea typeface="Arial"/>
              <a:cs typeface="Arial"/>
              <a:sym typeface="Arial"/>
            </a:endParaRPr>
          </a:p>
        </p:txBody>
      </p:sp>
      <p:pic>
        <p:nvPicPr>
          <p:cNvPr id="281" name="Google Shape;281;p32"/>
          <p:cNvPicPr preferRelativeResize="0"/>
          <p:nvPr/>
        </p:nvPicPr>
        <p:blipFill>
          <a:blip r:embed="rId5">
            <a:alphaModFix amt="10000"/>
          </a:blip>
          <a:stretch>
            <a:fillRect/>
          </a:stretch>
        </p:blipFill>
        <p:spPr>
          <a:xfrm>
            <a:off x="491824" y="989764"/>
            <a:ext cx="1352125" cy="3932061"/>
          </a:xfrm>
          <a:prstGeom prst="rect">
            <a:avLst/>
          </a:prstGeom>
          <a:noFill/>
          <a:ln>
            <a:noFill/>
          </a:ln>
        </p:spPr>
      </p:pic>
      <p:pic>
        <p:nvPicPr>
          <p:cNvPr id="282" name="Google Shape;282;p32"/>
          <p:cNvPicPr preferRelativeResize="0"/>
          <p:nvPr/>
        </p:nvPicPr>
        <p:blipFill>
          <a:blip r:embed="rId6">
            <a:alphaModFix amt="10000"/>
          </a:blip>
          <a:stretch>
            <a:fillRect/>
          </a:stretch>
        </p:blipFill>
        <p:spPr>
          <a:xfrm>
            <a:off x="2014624" y="2108213"/>
            <a:ext cx="3187000" cy="2626785"/>
          </a:xfrm>
          <a:prstGeom prst="rect">
            <a:avLst/>
          </a:prstGeom>
          <a:noFill/>
          <a:ln>
            <a:noFill/>
          </a:ln>
        </p:spPr>
      </p:pic>
      <p:sp>
        <p:nvSpPr>
          <p:cNvPr id="283" name="Google Shape;283;p32"/>
          <p:cNvSpPr/>
          <p:nvPr/>
        </p:nvSpPr>
        <p:spPr>
          <a:xfrm>
            <a:off x="8512325" y="2045300"/>
            <a:ext cx="462000" cy="136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3"/>
          <p:cNvPicPr preferRelativeResize="0"/>
          <p:nvPr/>
        </p:nvPicPr>
        <p:blipFill>
          <a:blip r:embed="rId3">
            <a:alphaModFix/>
          </a:blip>
          <a:stretch>
            <a:fillRect/>
          </a:stretch>
        </p:blipFill>
        <p:spPr>
          <a:xfrm>
            <a:off x="5649850" y="2243750"/>
            <a:ext cx="3197500" cy="1041200"/>
          </a:xfrm>
          <a:prstGeom prst="rect">
            <a:avLst/>
          </a:prstGeom>
          <a:noFill/>
          <a:ln>
            <a:noFill/>
          </a:ln>
        </p:spPr>
      </p:pic>
      <p:pic>
        <p:nvPicPr>
          <p:cNvPr id="290" name="Google Shape;290;p33"/>
          <p:cNvPicPr preferRelativeResize="0"/>
          <p:nvPr/>
        </p:nvPicPr>
        <p:blipFill rotWithShape="1">
          <a:blip r:embed="rId4">
            <a:alphaModFix amt="10000"/>
          </a:blip>
          <a:srcRect t="28449" r="54155" b="60189"/>
          <a:stretch/>
        </p:blipFill>
        <p:spPr>
          <a:xfrm>
            <a:off x="2412400" y="968249"/>
            <a:ext cx="6220975" cy="379500"/>
          </a:xfrm>
          <a:prstGeom prst="rect">
            <a:avLst/>
          </a:prstGeom>
          <a:noFill/>
          <a:ln>
            <a:noFill/>
          </a:ln>
        </p:spPr>
      </p:pic>
      <p:sp>
        <p:nvSpPr>
          <p:cNvPr id="291" name="Google Shape;291;p33"/>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292" name="Google Shape;292;p33"/>
          <p:cNvSpPr/>
          <p:nvPr/>
        </p:nvSpPr>
        <p:spPr>
          <a:xfrm>
            <a:off x="5270350" y="2384963"/>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3"/>
          <p:cNvSpPr/>
          <p:nvPr/>
        </p:nvSpPr>
        <p:spPr>
          <a:xfrm>
            <a:off x="5270350" y="1817238"/>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4</a:t>
            </a:r>
            <a:endParaRPr sz="2400" b="0" i="0" u="none" strike="noStrike" cap="none">
              <a:solidFill>
                <a:srgbClr val="000000"/>
              </a:solidFill>
              <a:latin typeface="Arial"/>
              <a:ea typeface="Arial"/>
              <a:cs typeface="Arial"/>
              <a:sym typeface="Arial"/>
            </a:endParaRPr>
          </a:p>
        </p:txBody>
      </p:sp>
      <p:pic>
        <p:nvPicPr>
          <p:cNvPr id="294" name="Google Shape;294;p33"/>
          <p:cNvPicPr preferRelativeResize="0"/>
          <p:nvPr/>
        </p:nvPicPr>
        <p:blipFill>
          <a:blip r:embed="rId5">
            <a:alphaModFix amt="10000"/>
          </a:blip>
          <a:stretch>
            <a:fillRect/>
          </a:stretch>
        </p:blipFill>
        <p:spPr>
          <a:xfrm>
            <a:off x="491824" y="989764"/>
            <a:ext cx="1352125" cy="3932061"/>
          </a:xfrm>
          <a:prstGeom prst="rect">
            <a:avLst/>
          </a:prstGeom>
          <a:noFill/>
          <a:ln>
            <a:noFill/>
          </a:ln>
        </p:spPr>
      </p:pic>
      <p:pic>
        <p:nvPicPr>
          <p:cNvPr id="295" name="Google Shape;295;p33"/>
          <p:cNvPicPr preferRelativeResize="0"/>
          <p:nvPr/>
        </p:nvPicPr>
        <p:blipFill>
          <a:blip r:embed="rId6">
            <a:alphaModFix amt="10000"/>
          </a:blip>
          <a:stretch>
            <a:fillRect/>
          </a:stretch>
        </p:blipFill>
        <p:spPr>
          <a:xfrm>
            <a:off x="2014624" y="2108213"/>
            <a:ext cx="3187000" cy="2626785"/>
          </a:xfrm>
          <a:prstGeom prst="rect">
            <a:avLst/>
          </a:prstGeom>
          <a:noFill/>
          <a:ln>
            <a:noFill/>
          </a:ln>
        </p:spPr>
      </p:pic>
      <p:sp>
        <p:nvSpPr>
          <p:cNvPr id="296" name="Google Shape;296;p33"/>
          <p:cNvSpPr/>
          <p:nvPr/>
        </p:nvSpPr>
        <p:spPr>
          <a:xfrm>
            <a:off x="8512325" y="2045300"/>
            <a:ext cx="462000" cy="13629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33"/>
          <p:cNvCxnSpPr/>
          <p:nvPr/>
        </p:nvCxnSpPr>
        <p:spPr>
          <a:xfrm rot="10800000" flipH="1">
            <a:off x="5608950" y="2565150"/>
            <a:ext cx="3279300" cy="13200"/>
          </a:xfrm>
          <a:prstGeom prst="straightConnector1">
            <a:avLst/>
          </a:prstGeom>
          <a:noFill/>
          <a:ln w="38100" cap="flat" cmpd="sng">
            <a:solidFill>
              <a:srgbClr val="FF0000"/>
            </a:solidFill>
            <a:prstDash val="solid"/>
            <a:round/>
            <a:headEnd type="none" w="med" len="med"/>
            <a:tailEnd type="none" w="med" len="med"/>
          </a:ln>
        </p:spPr>
      </p:cxnSp>
      <p:cxnSp>
        <p:nvCxnSpPr>
          <p:cNvPr id="298" name="Google Shape;298;p33"/>
          <p:cNvCxnSpPr/>
          <p:nvPr/>
        </p:nvCxnSpPr>
        <p:spPr>
          <a:xfrm rot="10800000" flipH="1">
            <a:off x="5608950" y="3196463"/>
            <a:ext cx="3279300" cy="132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285826" y="268292"/>
            <a:ext cx="4957997" cy="51752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GB" sz="3000" b="1">
                <a:latin typeface="Arial"/>
                <a:ea typeface="Arial"/>
                <a:cs typeface="Arial"/>
                <a:sym typeface="Arial"/>
              </a:rPr>
              <a:t>Team Slide</a:t>
            </a:r>
            <a:endParaRPr sz="3000" b="1"/>
          </a:p>
        </p:txBody>
      </p:sp>
      <p:sp>
        <p:nvSpPr>
          <p:cNvPr id="82" name="Google Shape;82;p16"/>
          <p:cNvSpPr txBox="1"/>
          <p:nvPr/>
        </p:nvSpPr>
        <p:spPr>
          <a:xfrm>
            <a:off x="1947891" y="3024130"/>
            <a:ext cx="2032800" cy="367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b="1" i="0" u="none" strike="noStrike" cap="none">
                <a:solidFill>
                  <a:schemeClr val="dk1"/>
                </a:solidFill>
                <a:latin typeface="Calibri"/>
                <a:ea typeface="Calibri"/>
                <a:cs typeface="Calibri"/>
                <a:sym typeface="Calibri"/>
              </a:rPr>
              <a:t>Hendy</a:t>
            </a:r>
            <a:endParaRPr sz="1100" b="1" i="0" u="none" strike="noStrike" cap="none">
              <a:solidFill>
                <a:schemeClr val="dk1"/>
              </a:solidFill>
              <a:latin typeface="Calibri"/>
              <a:ea typeface="Calibri"/>
              <a:cs typeface="Calibri"/>
              <a:sym typeface="Calibri"/>
            </a:endParaRPr>
          </a:p>
        </p:txBody>
      </p:sp>
      <p:sp>
        <p:nvSpPr>
          <p:cNvPr id="83" name="Google Shape;83;p16"/>
          <p:cNvSpPr txBox="1"/>
          <p:nvPr/>
        </p:nvSpPr>
        <p:spPr>
          <a:xfrm>
            <a:off x="1947698" y="3215526"/>
            <a:ext cx="2033018" cy="85575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b="0" i="0" u="none" strike="noStrike" cap="none">
                <a:solidFill>
                  <a:schemeClr val="dk1"/>
                </a:solidFill>
                <a:latin typeface="Calibri"/>
                <a:ea typeface="Calibri"/>
                <a:cs typeface="Calibri"/>
                <a:sym typeface="Calibri"/>
              </a:rPr>
              <a:t>NTU CS Year 2</a:t>
            </a:r>
            <a:endParaRPr sz="11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100"/>
              <a:buFont typeface="Arial"/>
              <a:buNone/>
            </a:pPr>
            <a:r>
              <a:rPr lang="en-GB" sz="1100" b="0" i="0" u="none" strike="noStrike" cap="none">
                <a:solidFill>
                  <a:schemeClr val="dk1"/>
                </a:solidFill>
                <a:latin typeface="Calibri"/>
                <a:ea typeface="Calibri"/>
                <a:cs typeface="Calibri"/>
                <a:sym typeface="Calibri"/>
              </a:rPr>
              <a:t>H002@e.ntu.edu.sg</a:t>
            </a:r>
            <a:endParaRPr sz="1100" b="0" i="0" u="none" strike="noStrike" cap="none">
              <a:solidFill>
                <a:schemeClr val="dk1"/>
              </a:solidFill>
              <a:latin typeface="Calibri"/>
              <a:ea typeface="Calibri"/>
              <a:cs typeface="Calibri"/>
              <a:sym typeface="Calibri"/>
            </a:endParaRPr>
          </a:p>
        </p:txBody>
      </p:sp>
      <p:sp>
        <p:nvSpPr>
          <p:cNvPr id="84" name="Google Shape;84;p16"/>
          <p:cNvSpPr txBox="1"/>
          <p:nvPr/>
        </p:nvSpPr>
        <p:spPr>
          <a:xfrm>
            <a:off x="3979330" y="3024000"/>
            <a:ext cx="2032800" cy="367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Kwek Ee Chern</a:t>
            </a:r>
            <a:endParaRPr sz="1100" b="0" i="0" u="none" strike="noStrike" cap="none">
              <a:solidFill>
                <a:srgbClr val="000000"/>
              </a:solidFill>
              <a:latin typeface="Arial"/>
              <a:ea typeface="Arial"/>
              <a:cs typeface="Arial"/>
              <a:sym typeface="Arial"/>
            </a:endParaRPr>
          </a:p>
        </p:txBody>
      </p:sp>
      <p:sp>
        <p:nvSpPr>
          <p:cNvPr id="85" name="Google Shape;85;p16"/>
          <p:cNvSpPr txBox="1"/>
          <p:nvPr/>
        </p:nvSpPr>
        <p:spPr>
          <a:xfrm>
            <a:off x="3979157" y="3215526"/>
            <a:ext cx="2033100" cy="855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NTU CS Year 2</a:t>
            </a:r>
            <a:r>
              <a:rPr lang="en-GB" sz="1100" b="0" i="0" u="none" strike="noStrike" cap="none">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KWEK0076</a:t>
            </a:r>
            <a:r>
              <a:rPr lang="en-GB" sz="1100" b="0" i="0" u="none" strike="noStrike" cap="none">
                <a:solidFill>
                  <a:schemeClr val="dk1"/>
                </a:solidFill>
                <a:latin typeface="Calibri"/>
                <a:ea typeface="Calibri"/>
                <a:cs typeface="Calibri"/>
                <a:sym typeface="Calibri"/>
              </a:rPr>
              <a:t>@</a:t>
            </a:r>
            <a:r>
              <a:rPr lang="en-GB" sz="1100">
                <a:solidFill>
                  <a:schemeClr val="dk1"/>
                </a:solidFill>
                <a:latin typeface="Calibri"/>
                <a:ea typeface="Calibri"/>
                <a:cs typeface="Calibri"/>
                <a:sym typeface="Calibri"/>
              </a:rPr>
              <a:t>e.ntu.edu</a:t>
            </a:r>
            <a:r>
              <a:rPr lang="en-GB" sz="1100" b="0" i="0" u="none" strike="noStrike" cap="none">
                <a:solidFill>
                  <a:schemeClr val="dk1"/>
                </a:solidFill>
                <a:latin typeface="Calibri"/>
                <a:ea typeface="Calibri"/>
                <a:cs typeface="Calibri"/>
                <a:sym typeface="Calibri"/>
              </a:rPr>
              <a:t>.</a:t>
            </a:r>
            <a:r>
              <a:rPr lang="en-GB" sz="1100">
                <a:solidFill>
                  <a:schemeClr val="dk1"/>
                </a:solidFill>
                <a:latin typeface="Calibri"/>
                <a:ea typeface="Calibri"/>
                <a:cs typeface="Calibri"/>
                <a:sym typeface="Calibri"/>
              </a:rPr>
              <a:t>sg</a:t>
            </a:r>
            <a:r>
              <a:rPr lang="en-GB" sz="1100" b="0"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p:txBody>
      </p:sp>
      <p:sp>
        <p:nvSpPr>
          <p:cNvPr id="86" name="Google Shape;86;p16"/>
          <p:cNvSpPr txBox="1"/>
          <p:nvPr/>
        </p:nvSpPr>
        <p:spPr>
          <a:xfrm>
            <a:off x="6326745" y="3024130"/>
            <a:ext cx="2032800" cy="3672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b="1">
                <a:solidFill>
                  <a:schemeClr val="dk1"/>
                </a:solidFill>
                <a:latin typeface="Calibri"/>
                <a:ea typeface="Calibri"/>
                <a:cs typeface="Calibri"/>
                <a:sym typeface="Calibri"/>
              </a:rPr>
              <a:t>Lim Wei Yang</a:t>
            </a:r>
            <a:endParaRPr sz="1100" b="0" i="0" u="none" strike="noStrike" cap="none">
              <a:solidFill>
                <a:srgbClr val="000000"/>
              </a:solidFill>
              <a:latin typeface="Arial"/>
              <a:ea typeface="Arial"/>
              <a:cs typeface="Arial"/>
              <a:sym typeface="Arial"/>
            </a:endParaRPr>
          </a:p>
        </p:txBody>
      </p:sp>
      <p:sp>
        <p:nvSpPr>
          <p:cNvPr id="87" name="Google Shape;87;p16"/>
          <p:cNvSpPr txBox="1"/>
          <p:nvPr/>
        </p:nvSpPr>
        <p:spPr>
          <a:xfrm>
            <a:off x="6305765" y="3215526"/>
            <a:ext cx="2033018" cy="85575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GB" sz="1100" b="0" i="0" u="none" strike="noStrike" cap="none">
                <a:solidFill>
                  <a:schemeClr val="dk1"/>
                </a:solidFill>
                <a:latin typeface="Calibri"/>
                <a:ea typeface="Calibri"/>
                <a:cs typeface="Calibri"/>
                <a:sym typeface="Calibri"/>
              </a:rPr>
              <a:t>NTU EEE Year 3</a:t>
            </a:r>
            <a:br>
              <a:rPr lang="en-GB" sz="1100" b="0" i="0" u="none" strike="noStrike" cap="none">
                <a:solidFill>
                  <a:schemeClr val="dk1"/>
                </a:solidFill>
                <a:latin typeface="Calibri"/>
                <a:ea typeface="Calibri"/>
                <a:cs typeface="Calibri"/>
                <a:sym typeface="Calibri"/>
              </a:rPr>
            </a:br>
            <a:r>
              <a:rPr lang="en-GB" sz="1100" b="0" i="0" u="none" strike="noStrike" cap="none">
                <a:solidFill>
                  <a:schemeClr val="dk1"/>
                </a:solidFill>
                <a:latin typeface="Calibri"/>
                <a:ea typeface="Calibri"/>
                <a:cs typeface="Calibri"/>
                <a:sym typeface="Calibri"/>
              </a:rPr>
              <a:t>WLIM125@e.ntu.edu.sg</a:t>
            </a:r>
            <a:endParaRPr sz="1100" b="0" i="0" u="none" strike="noStrike" cap="none">
              <a:solidFill>
                <a:schemeClr val="dk1"/>
              </a:solidFill>
              <a:latin typeface="Calibri"/>
              <a:ea typeface="Calibri"/>
              <a:cs typeface="Calibri"/>
              <a:sym typeface="Calibri"/>
            </a:endParaRPr>
          </a:p>
        </p:txBody>
      </p:sp>
      <p:pic>
        <p:nvPicPr>
          <p:cNvPr id="88" name="Google Shape;88;p16"/>
          <p:cNvPicPr preferRelativeResize="0"/>
          <p:nvPr/>
        </p:nvPicPr>
        <p:blipFill rotWithShape="1">
          <a:blip r:embed="rId3">
            <a:alphaModFix/>
          </a:blip>
          <a:srcRect/>
          <a:stretch/>
        </p:blipFill>
        <p:spPr>
          <a:xfrm>
            <a:off x="1872150" y="1485300"/>
            <a:ext cx="1473100" cy="1473100"/>
          </a:xfrm>
          <a:prstGeom prst="rect">
            <a:avLst/>
          </a:prstGeom>
          <a:noFill/>
          <a:ln>
            <a:noFill/>
          </a:ln>
          <a:effectLst>
            <a:outerShdw blurRad="57150" dist="19050" dir="5400000" algn="bl" rotWithShape="0">
              <a:srgbClr val="000000">
                <a:alpha val="50000"/>
              </a:srgbClr>
            </a:outerShdw>
          </a:effectLst>
        </p:spPr>
      </p:pic>
      <p:pic>
        <p:nvPicPr>
          <p:cNvPr id="89" name="Google Shape;89;p16"/>
          <p:cNvPicPr preferRelativeResize="0"/>
          <p:nvPr/>
        </p:nvPicPr>
        <p:blipFill>
          <a:blip r:embed="rId4">
            <a:alphaModFix/>
          </a:blip>
          <a:stretch>
            <a:fillRect/>
          </a:stretch>
        </p:blipFill>
        <p:spPr>
          <a:xfrm>
            <a:off x="6036725" y="1485300"/>
            <a:ext cx="1473101" cy="1473101"/>
          </a:xfrm>
          <a:prstGeom prst="rect">
            <a:avLst/>
          </a:prstGeom>
          <a:noFill/>
          <a:ln>
            <a:noFill/>
          </a:ln>
        </p:spPr>
      </p:pic>
      <p:pic>
        <p:nvPicPr>
          <p:cNvPr id="90" name="Google Shape;90;p16"/>
          <p:cNvPicPr preferRelativeResize="0"/>
          <p:nvPr/>
        </p:nvPicPr>
        <p:blipFill>
          <a:blip r:embed="rId5">
            <a:alphaModFix/>
          </a:blip>
          <a:stretch>
            <a:fillRect/>
          </a:stretch>
        </p:blipFill>
        <p:spPr>
          <a:xfrm>
            <a:off x="3980725" y="1485650"/>
            <a:ext cx="1472399" cy="1472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4"/>
          <p:cNvPicPr preferRelativeResize="0"/>
          <p:nvPr/>
        </p:nvPicPr>
        <p:blipFill>
          <a:blip r:embed="rId3">
            <a:alphaModFix amt="10000"/>
          </a:blip>
          <a:stretch>
            <a:fillRect/>
          </a:stretch>
        </p:blipFill>
        <p:spPr>
          <a:xfrm>
            <a:off x="5715250" y="2151350"/>
            <a:ext cx="3324575" cy="1041200"/>
          </a:xfrm>
          <a:prstGeom prst="rect">
            <a:avLst/>
          </a:prstGeom>
          <a:noFill/>
          <a:ln>
            <a:noFill/>
          </a:ln>
        </p:spPr>
      </p:pic>
      <p:pic>
        <p:nvPicPr>
          <p:cNvPr id="305" name="Google Shape;305;p34"/>
          <p:cNvPicPr preferRelativeResize="0"/>
          <p:nvPr/>
        </p:nvPicPr>
        <p:blipFill rotWithShape="1">
          <a:blip r:embed="rId4">
            <a:alphaModFix amt="10000"/>
          </a:blip>
          <a:srcRect t="28449" r="54155" b="60189"/>
          <a:stretch/>
        </p:blipFill>
        <p:spPr>
          <a:xfrm>
            <a:off x="2412400" y="968249"/>
            <a:ext cx="6220975" cy="379500"/>
          </a:xfrm>
          <a:prstGeom prst="rect">
            <a:avLst/>
          </a:prstGeom>
          <a:noFill/>
          <a:ln>
            <a:noFill/>
          </a:ln>
        </p:spPr>
      </p:pic>
      <p:sp>
        <p:nvSpPr>
          <p:cNvPr id="306" name="Google Shape;306;p34"/>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307" name="Google Shape;307;p34"/>
          <p:cNvSpPr/>
          <p:nvPr/>
        </p:nvSpPr>
        <p:spPr>
          <a:xfrm rot="5400000">
            <a:off x="5728288" y="3364775"/>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34"/>
          <p:cNvPicPr preferRelativeResize="0"/>
          <p:nvPr/>
        </p:nvPicPr>
        <p:blipFill>
          <a:blip r:embed="rId5">
            <a:alphaModFix amt="10000"/>
          </a:blip>
          <a:stretch>
            <a:fillRect/>
          </a:stretch>
        </p:blipFill>
        <p:spPr>
          <a:xfrm>
            <a:off x="491824" y="989764"/>
            <a:ext cx="1352125" cy="3932061"/>
          </a:xfrm>
          <a:prstGeom prst="rect">
            <a:avLst/>
          </a:prstGeom>
          <a:noFill/>
          <a:ln>
            <a:noFill/>
          </a:ln>
        </p:spPr>
      </p:pic>
      <p:pic>
        <p:nvPicPr>
          <p:cNvPr id="309" name="Google Shape;309;p34"/>
          <p:cNvPicPr preferRelativeResize="0"/>
          <p:nvPr/>
        </p:nvPicPr>
        <p:blipFill>
          <a:blip r:embed="rId6">
            <a:alphaModFix amt="10000"/>
          </a:blip>
          <a:stretch>
            <a:fillRect/>
          </a:stretch>
        </p:blipFill>
        <p:spPr>
          <a:xfrm>
            <a:off x="2014624" y="2108213"/>
            <a:ext cx="3187000" cy="2626785"/>
          </a:xfrm>
          <a:prstGeom prst="rect">
            <a:avLst/>
          </a:prstGeom>
          <a:noFill/>
          <a:ln>
            <a:noFill/>
          </a:ln>
        </p:spPr>
      </p:pic>
      <p:pic>
        <p:nvPicPr>
          <p:cNvPr id="310" name="Google Shape;310;p34"/>
          <p:cNvPicPr preferRelativeResize="0"/>
          <p:nvPr/>
        </p:nvPicPr>
        <p:blipFill>
          <a:blip r:embed="rId7">
            <a:alphaModFix/>
          </a:blip>
          <a:stretch>
            <a:fillRect/>
          </a:stretch>
        </p:blipFill>
        <p:spPr>
          <a:xfrm>
            <a:off x="5502475" y="3827788"/>
            <a:ext cx="3472550" cy="589475"/>
          </a:xfrm>
          <a:prstGeom prst="rect">
            <a:avLst/>
          </a:prstGeom>
          <a:noFill/>
          <a:ln>
            <a:noFill/>
          </a:ln>
        </p:spPr>
      </p:pic>
      <p:sp>
        <p:nvSpPr>
          <p:cNvPr id="311" name="Google Shape;311;p34"/>
          <p:cNvSpPr/>
          <p:nvPr/>
        </p:nvSpPr>
        <p:spPr>
          <a:xfrm>
            <a:off x="5173175" y="3433513"/>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5</a:t>
            </a:r>
            <a:endParaRPr sz="2400" b="0" i="0" u="none" strike="noStrike" cap="none">
              <a:solidFill>
                <a:srgbClr val="000000"/>
              </a:solidFill>
              <a:latin typeface="Arial"/>
              <a:ea typeface="Arial"/>
              <a:cs typeface="Arial"/>
              <a:sym typeface="Arial"/>
            </a:endParaRPr>
          </a:p>
        </p:txBody>
      </p:sp>
      <p:sp>
        <p:nvSpPr>
          <p:cNvPr id="312" name="Google Shape;312;p34"/>
          <p:cNvSpPr/>
          <p:nvPr/>
        </p:nvSpPr>
        <p:spPr>
          <a:xfrm>
            <a:off x="8633375" y="3784113"/>
            <a:ext cx="462000" cy="6768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 name="Google Shape;313;p34"/>
          <p:cNvPicPr preferRelativeResize="0"/>
          <p:nvPr/>
        </p:nvPicPr>
        <p:blipFill>
          <a:blip r:embed="rId8">
            <a:alphaModFix/>
          </a:blip>
          <a:stretch>
            <a:fillRect/>
          </a:stretch>
        </p:blipFill>
        <p:spPr>
          <a:xfrm>
            <a:off x="8009875" y="2651700"/>
            <a:ext cx="965150" cy="965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5"/>
          <p:cNvPicPr preferRelativeResize="0"/>
          <p:nvPr/>
        </p:nvPicPr>
        <p:blipFill>
          <a:blip r:embed="rId3">
            <a:alphaModFix amt="10000"/>
          </a:blip>
          <a:stretch>
            <a:fillRect/>
          </a:stretch>
        </p:blipFill>
        <p:spPr>
          <a:xfrm>
            <a:off x="5502224" y="3826621"/>
            <a:ext cx="3472550" cy="589475"/>
          </a:xfrm>
          <a:prstGeom prst="rect">
            <a:avLst/>
          </a:prstGeom>
          <a:noFill/>
          <a:ln>
            <a:noFill/>
          </a:ln>
        </p:spPr>
      </p:pic>
      <p:pic>
        <p:nvPicPr>
          <p:cNvPr id="320" name="Google Shape;320;p35"/>
          <p:cNvPicPr preferRelativeResize="0"/>
          <p:nvPr/>
        </p:nvPicPr>
        <p:blipFill>
          <a:blip r:embed="rId4">
            <a:alphaModFix amt="10000"/>
          </a:blip>
          <a:stretch>
            <a:fillRect/>
          </a:stretch>
        </p:blipFill>
        <p:spPr>
          <a:xfrm>
            <a:off x="5715250" y="2151350"/>
            <a:ext cx="3324575" cy="1041200"/>
          </a:xfrm>
          <a:prstGeom prst="rect">
            <a:avLst/>
          </a:prstGeom>
          <a:noFill/>
          <a:ln>
            <a:noFill/>
          </a:ln>
        </p:spPr>
      </p:pic>
      <p:pic>
        <p:nvPicPr>
          <p:cNvPr id="321" name="Google Shape;321;p35"/>
          <p:cNvPicPr preferRelativeResize="0"/>
          <p:nvPr/>
        </p:nvPicPr>
        <p:blipFill rotWithShape="1">
          <a:blip r:embed="rId5">
            <a:alphaModFix amt="10000"/>
          </a:blip>
          <a:srcRect t="28449" r="54155" b="60189"/>
          <a:stretch/>
        </p:blipFill>
        <p:spPr>
          <a:xfrm>
            <a:off x="2412400" y="968249"/>
            <a:ext cx="6220975" cy="379500"/>
          </a:xfrm>
          <a:prstGeom prst="rect">
            <a:avLst/>
          </a:prstGeom>
          <a:noFill/>
          <a:ln>
            <a:noFill/>
          </a:ln>
        </p:spPr>
      </p:pic>
      <p:sp>
        <p:nvSpPr>
          <p:cNvPr id="322" name="Google Shape;322;p35"/>
          <p:cNvSpPr txBox="1"/>
          <p:nvPr/>
        </p:nvSpPr>
        <p:spPr>
          <a:xfrm>
            <a:off x="157696" y="57450"/>
            <a:ext cx="7317600" cy="517500"/>
          </a:xfrm>
          <a:prstGeom prst="rect">
            <a:avLst/>
          </a:prstGeom>
          <a:noFill/>
          <a:ln>
            <a:noFill/>
          </a:ln>
        </p:spPr>
        <p:txBody>
          <a:bodyPr spcFirstLastPara="1" wrap="square" lIns="68575" tIns="34275" rIns="68575" bIns="34275" anchor="b" anchorCtr="0">
            <a:normAutofit fontScale="92500" lnSpcReduction="20000"/>
          </a:bodyPr>
          <a:lstStyle/>
          <a:p>
            <a:pPr marL="0" marR="0" lvl="0" indent="0" algn="l" rtl="0">
              <a:lnSpc>
                <a:spcPct val="90000"/>
              </a:lnSpc>
              <a:spcBef>
                <a:spcPts val="0"/>
              </a:spcBef>
              <a:spcAft>
                <a:spcPts val="0"/>
              </a:spcAft>
              <a:buClr>
                <a:srgbClr val="283C46"/>
              </a:buClr>
              <a:buSzPct val="150000"/>
              <a:buFont typeface="Arial"/>
              <a:buNone/>
            </a:pPr>
            <a:r>
              <a:rPr lang="en-GB" sz="3000" b="1" i="0" u="none" strike="noStrike" cap="none">
                <a:solidFill>
                  <a:schemeClr val="dk1"/>
                </a:solidFill>
                <a:latin typeface="Arial"/>
                <a:ea typeface="Arial"/>
                <a:cs typeface="Arial"/>
                <a:sym typeface="Arial"/>
              </a:rPr>
              <a:t>Find Seat available for every library and area</a:t>
            </a:r>
            <a:endParaRPr sz="3000" b="1" i="0" u="none" strike="noStrike" cap="none">
              <a:solidFill>
                <a:schemeClr val="dk1"/>
              </a:solidFill>
              <a:latin typeface="Arial"/>
              <a:ea typeface="Arial"/>
              <a:cs typeface="Arial"/>
              <a:sym typeface="Arial"/>
            </a:endParaRPr>
          </a:p>
        </p:txBody>
      </p:sp>
      <p:sp>
        <p:nvSpPr>
          <p:cNvPr id="323" name="Google Shape;323;p35"/>
          <p:cNvSpPr/>
          <p:nvPr/>
        </p:nvSpPr>
        <p:spPr>
          <a:xfrm rot="5400000">
            <a:off x="5728288" y="3364775"/>
            <a:ext cx="379500" cy="4056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4" name="Google Shape;324;p35"/>
          <p:cNvPicPr preferRelativeResize="0"/>
          <p:nvPr/>
        </p:nvPicPr>
        <p:blipFill>
          <a:blip r:embed="rId6">
            <a:alphaModFix amt="10000"/>
          </a:blip>
          <a:stretch>
            <a:fillRect/>
          </a:stretch>
        </p:blipFill>
        <p:spPr>
          <a:xfrm>
            <a:off x="491824" y="989764"/>
            <a:ext cx="1352125" cy="3932061"/>
          </a:xfrm>
          <a:prstGeom prst="rect">
            <a:avLst/>
          </a:prstGeom>
          <a:noFill/>
          <a:ln>
            <a:noFill/>
          </a:ln>
        </p:spPr>
      </p:pic>
      <p:pic>
        <p:nvPicPr>
          <p:cNvPr id="325" name="Google Shape;325;p35"/>
          <p:cNvPicPr preferRelativeResize="0"/>
          <p:nvPr/>
        </p:nvPicPr>
        <p:blipFill>
          <a:blip r:embed="rId7">
            <a:alphaModFix amt="10000"/>
          </a:blip>
          <a:stretch>
            <a:fillRect/>
          </a:stretch>
        </p:blipFill>
        <p:spPr>
          <a:xfrm>
            <a:off x="2014624" y="2108213"/>
            <a:ext cx="3187000" cy="2626785"/>
          </a:xfrm>
          <a:prstGeom prst="rect">
            <a:avLst/>
          </a:prstGeom>
          <a:noFill/>
          <a:ln>
            <a:noFill/>
          </a:ln>
        </p:spPr>
      </p:pic>
      <p:pic>
        <p:nvPicPr>
          <p:cNvPr id="326" name="Google Shape;326;p35"/>
          <p:cNvPicPr preferRelativeResize="0"/>
          <p:nvPr/>
        </p:nvPicPr>
        <p:blipFill rotWithShape="1">
          <a:blip r:embed="rId3">
            <a:alphaModFix/>
          </a:blip>
          <a:srcRect b="35620"/>
          <a:stretch/>
        </p:blipFill>
        <p:spPr>
          <a:xfrm>
            <a:off x="5502475" y="3827804"/>
            <a:ext cx="3472550" cy="379500"/>
          </a:xfrm>
          <a:prstGeom prst="rect">
            <a:avLst/>
          </a:prstGeom>
          <a:noFill/>
          <a:ln>
            <a:noFill/>
          </a:ln>
        </p:spPr>
      </p:pic>
      <p:sp>
        <p:nvSpPr>
          <p:cNvPr id="327" name="Google Shape;327;p35"/>
          <p:cNvSpPr/>
          <p:nvPr/>
        </p:nvSpPr>
        <p:spPr>
          <a:xfrm>
            <a:off x="5173175" y="3433513"/>
            <a:ext cx="510300" cy="4581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000000"/>
                </a:solidFill>
                <a:latin typeface="Arial"/>
                <a:ea typeface="Arial"/>
                <a:cs typeface="Arial"/>
                <a:sym typeface="Arial"/>
              </a:rPr>
              <a:t>5</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0" y="-133501"/>
            <a:ext cx="7886700" cy="673828"/>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dirty="0"/>
              <a:t>Solution Demo</a:t>
            </a:r>
            <a:endParaRPr dirty="0"/>
          </a:p>
        </p:txBody>
      </p:sp>
      <p:pic>
        <p:nvPicPr>
          <p:cNvPr id="2" name="RPA_FINAL_VIDEO_3">
            <a:hlinkClick r:id="" action="ppaction://media"/>
            <a:extLst>
              <a:ext uri="{FF2B5EF4-FFF2-40B4-BE49-F238E27FC236}">
                <a16:creationId xmlns:a16="http://schemas.microsoft.com/office/drawing/2014/main" id="{AD2E251B-5B9C-7BAF-B8B6-EF57CB14B6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60218"/>
            <a:ext cx="9144000" cy="47832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 name="Picture 2">
            <a:extLst>
              <a:ext uri="{FF2B5EF4-FFF2-40B4-BE49-F238E27FC236}">
                <a16:creationId xmlns:a16="http://schemas.microsoft.com/office/drawing/2014/main" id="{01663CD3-18F3-28D9-1CDC-D4556F6A05AC}"/>
              </a:ext>
            </a:extLst>
          </p:cNvPr>
          <p:cNvPicPr>
            <a:picLocks noChangeAspect="1"/>
          </p:cNvPicPr>
          <p:nvPr/>
        </p:nvPicPr>
        <p:blipFill>
          <a:blip r:embed="rId3"/>
          <a:stretch>
            <a:fillRect/>
          </a:stretch>
        </p:blipFill>
        <p:spPr>
          <a:xfrm>
            <a:off x="918458" y="796268"/>
            <a:ext cx="3388868" cy="4259813"/>
          </a:xfrm>
          <a:prstGeom prst="rect">
            <a:avLst/>
          </a:prstGeom>
        </p:spPr>
      </p:pic>
      <p:sp>
        <p:nvSpPr>
          <p:cNvPr id="338" name="Google Shape;338;p37"/>
          <p:cNvSpPr txBox="1">
            <a:spLocks noGrp="1"/>
          </p:cNvSpPr>
          <p:nvPr>
            <p:ph type="title"/>
          </p:nvPr>
        </p:nvSpPr>
        <p:spPr>
          <a:xfrm>
            <a:off x="539075" y="874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a:t>Telegram bot</a:t>
            </a:r>
            <a:endParaRPr/>
          </a:p>
        </p:txBody>
      </p:sp>
      <p:pic>
        <p:nvPicPr>
          <p:cNvPr id="340" name="Google Shape;340;p37"/>
          <p:cNvPicPr preferRelativeResize="0"/>
          <p:nvPr/>
        </p:nvPicPr>
        <p:blipFill rotWithShape="1">
          <a:blip r:embed="rId4">
            <a:alphaModFix/>
          </a:blip>
          <a:srcRect r="1700"/>
          <a:stretch/>
        </p:blipFill>
        <p:spPr>
          <a:xfrm>
            <a:off x="4836675" y="934525"/>
            <a:ext cx="3216601" cy="1931600"/>
          </a:xfrm>
          <a:prstGeom prst="rect">
            <a:avLst/>
          </a:prstGeom>
          <a:noFill/>
          <a:ln>
            <a:noFill/>
          </a:ln>
        </p:spPr>
      </p:pic>
      <p:pic>
        <p:nvPicPr>
          <p:cNvPr id="341" name="Google Shape;341;p37"/>
          <p:cNvPicPr preferRelativeResize="0"/>
          <p:nvPr/>
        </p:nvPicPr>
        <p:blipFill>
          <a:blip r:embed="rId5">
            <a:alphaModFix/>
          </a:blip>
          <a:stretch>
            <a:fillRect/>
          </a:stretch>
        </p:blipFill>
        <p:spPr>
          <a:xfrm>
            <a:off x="4843579" y="3031900"/>
            <a:ext cx="3216605" cy="1931600"/>
          </a:xfrm>
          <a:prstGeom prst="rect">
            <a:avLst/>
          </a:prstGeom>
          <a:noFill/>
          <a:ln>
            <a:noFill/>
          </a:ln>
        </p:spPr>
      </p:pic>
      <p:sp>
        <p:nvSpPr>
          <p:cNvPr id="342" name="Google Shape;342;p37"/>
          <p:cNvSpPr/>
          <p:nvPr/>
        </p:nvSpPr>
        <p:spPr>
          <a:xfrm rot="-1054316">
            <a:off x="4008934" y="2200343"/>
            <a:ext cx="799926" cy="362246"/>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rot="1247998">
            <a:off x="4008675" y="2948795"/>
            <a:ext cx="876244" cy="362221"/>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b="1"/>
              <a:t>Future Enhancements </a:t>
            </a:r>
            <a:endParaRPr b="1"/>
          </a:p>
        </p:txBody>
      </p:sp>
      <p:sp>
        <p:nvSpPr>
          <p:cNvPr id="349" name="Google Shape;349;p38"/>
          <p:cNvSpPr txBox="1">
            <a:spLocks noGrp="1"/>
          </p:cNvSpPr>
          <p:nvPr>
            <p:ph type="body" idx="1"/>
          </p:nvPr>
        </p:nvSpPr>
        <p:spPr>
          <a:xfrm>
            <a:off x="628650" y="1369225"/>
            <a:ext cx="24618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GB" sz="1600">
                <a:solidFill>
                  <a:schemeClr val="dk1"/>
                </a:solidFill>
              </a:rPr>
              <a:t>Create a UIPath app for users / Booking seats using Telegram.</a:t>
            </a:r>
            <a:endParaRPr sz="1600">
              <a:solidFill>
                <a:schemeClr val="dk1"/>
              </a:solidFill>
            </a:endParaRPr>
          </a:p>
          <a:p>
            <a:pPr marL="0" lvl="0" indent="0" algn="l" rtl="0">
              <a:spcBef>
                <a:spcPts val="800"/>
              </a:spcBef>
              <a:spcAft>
                <a:spcPts val="0"/>
              </a:spcAft>
              <a:buNone/>
            </a:pPr>
            <a:endParaRPr/>
          </a:p>
        </p:txBody>
      </p:sp>
      <p:sp>
        <p:nvSpPr>
          <p:cNvPr id="350" name="Google Shape;350;p38"/>
          <p:cNvSpPr txBox="1">
            <a:spLocks noGrp="1"/>
          </p:cNvSpPr>
          <p:nvPr>
            <p:ph type="body" idx="1"/>
          </p:nvPr>
        </p:nvSpPr>
        <p:spPr>
          <a:xfrm>
            <a:off x="6086325" y="1369225"/>
            <a:ext cx="2461800" cy="3263400"/>
          </a:xfrm>
          <a:prstGeom prst="rect">
            <a:avLst/>
          </a:prstGeom>
        </p:spPr>
        <p:txBody>
          <a:bodyPr spcFirstLastPara="1" wrap="square" lIns="68575" tIns="34275" rIns="68575" bIns="34275" anchor="t" anchorCtr="0">
            <a:normAutofit/>
          </a:bodyPr>
          <a:lstStyle/>
          <a:p>
            <a:pPr marL="0" lvl="0" indent="0" algn="r" rtl="0">
              <a:spcBef>
                <a:spcPts val="800"/>
              </a:spcBef>
              <a:spcAft>
                <a:spcPts val="0"/>
              </a:spcAft>
              <a:buNone/>
            </a:pPr>
            <a:r>
              <a:rPr lang="en-GB" sz="1600">
                <a:solidFill>
                  <a:schemeClr val="dk1"/>
                </a:solidFill>
              </a:rPr>
              <a:t>Expanding to book co- working spaces for companies especially for those without an office.</a:t>
            </a:r>
            <a:endParaRPr sz="1600">
              <a:solidFill>
                <a:schemeClr val="dk1"/>
              </a:solidFill>
            </a:endParaRPr>
          </a:p>
          <a:p>
            <a:pPr marL="0" lvl="0" indent="0" algn="l" rtl="0">
              <a:spcBef>
                <a:spcPts val="800"/>
              </a:spcBef>
              <a:spcAft>
                <a:spcPts val="0"/>
              </a:spcAft>
              <a:buNone/>
            </a:pPr>
            <a:endParaRPr>
              <a:solidFill>
                <a:schemeClr val="dk1"/>
              </a:solidFill>
            </a:endParaRPr>
          </a:p>
          <a:p>
            <a:pPr marL="0" lvl="0" indent="0" algn="l" rtl="0">
              <a:spcBef>
                <a:spcPts val="800"/>
              </a:spcBef>
              <a:spcAft>
                <a:spcPts val="0"/>
              </a:spcAft>
              <a:buNone/>
            </a:pPr>
            <a:endParaRPr>
              <a:solidFill>
                <a:schemeClr val="dk1"/>
              </a:solidFill>
            </a:endParaRPr>
          </a:p>
        </p:txBody>
      </p:sp>
      <p:sp>
        <p:nvSpPr>
          <p:cNvPr id="351" name="Google Shape;351;p38"/>
          <p:cNvSpPr txBox="1">
            <a:spLocks noGrp="1"/>
          </p:cNvSpPr>
          <p:nvPr>
            <p:ph type="body" idx="1"/>
          </p:nvPr>
        </p:nvSpPr>
        <p:spPr>
          <a:xfrm>
            <a:off x="3341088" y="1369225"/>
            <a:ext cx="2461800" cy="32634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GB" sz="1600">
                <a:solidFill>
                  <a:schemeClr val="dk1"/>
                </a:solidFill>
              </a:rPr>
              <a:t>Work with companies for identity provider.</a:t>
            </a:r>
            <a:endParaRPr sz="1600">
              <a:solidFill>
                <a:schemeClr val="dk1"/>
              </a:solidFill>
            </a:endParaRPr>
          </a:p>
          <a:p>
            <a:pPr marL="0" lvl="0" indent="0" algn="l" rtl="0">
              <a:spcBef>
                <a:spcPts val="800"/>
              </a:spcBef>
              <a:spcAft>
                <a:spcPts val="0"/>
              </a:spcAft>
              <a:buNone/>
            </a:pPr>
            <a:endParaRPr sz="1600">
              <a:solidFill>
                <a:schemeClr val="dk1"/>
              </a:solidFill>
            </a:endParaRPr>
          </a:p>
        </p:txBody>
      </p:sp>
      <p:cxnSp>
        <p:nvCxnSpPr>
          <p:cNvPr id="352" name="Google Shape;352;p38"/>
          <p:cNvCxnSpPr/>
          <p:nvPr/>
        </p:nvCxnSpPr>
        <p:spPr>
          <a:xfrm>
            <a:off x="3097650" y="1497750"/>
            <a:ext cx="0" cy="3214800"/>
          </a:xfrm>
          <a:prstGeom prst="straightConnector1">
            <a:avLst/>
          </a:prstGeom>
          <a:noFill/>
          <a:ln w="28575" cap="flat" cmpd="sng">
            <a:solidFill>
              <a:schemeClr val="lt2"/>
            </a:solidFill>
            <a:prstDash val="solid"/>
            <a:round/>
            <a:headEnd type="none" w="med" len="med"/>
            <a:tailEnd type="none" w="med" len="med"/>
          </a:ln>
        </p:spPr>
      </p:cxnSp>
      <p:cxnSp>
        <p:nvCxnSpPr>
          <p:cNvPr id="353" name="Google Shape;353;p38"/>
          <p:cNvCxnSpPr/>
          <p:nvPr/>
        </p:nvCxnSpPr>
        <p:spPr>
          <a:xfrm>
            <a:off x="6086325" y="1497750"/>
            <a:ext cx="0" cy="3222000"/>
          </a:xfrm>
          <a:prstGeom prst="straightConnector1">
            <a:avLst/>
          </a:prstGeom>
          <a:noFill/>
          <a:ln w="28575" cap="flat" cmpd="sng">
            <a:solidFill>
              <a:schemeClr val="lt2"/>
            </a:solidFill>
            <a:prstDash val="solid"/>
            <a:round/>
            <a:headEnd type="none" w="med" len="med"/>
            <a:tailEnd type="none" w="med" len="med"/>
          </a:ln>
        </p:spPr>
      </p:cxnSp>
      <p:pic>
        <p:nvPicPr>
          <p:cNvPr id="354" name="Google Shape;354;p38"/>
          <p:cNvPicPr preferRelativeResize="0"/>
          <p:nvPr/>
        </p:nvPicPr>
        <p:blipFill>
          <a:blip r:embed="rId3">
            <a:alphaModFix/>
          </a:blip>
          <a:stretch>
            <a:fillRect/>
          </a:stretch>
        </p:blipFill>
        <p:spPr>
          <a:xfrm>
            <a:off x="3828100" y="2827850"/>
            <a:ext cx="1487798" cy="1487798"/>
          </a:xfrm>
          <a:prstGeom prst="rect">
            <a:avLst/>
          </a:prstGeom>
          <a:noFill/>
          <a:ln>
            <a:noFill/>
          </a:ln>
        </p:spPr>
      </p:pic>
      <p:pic>
        <p:nvPicPr>
          <p:cNvPr id="355" name="Google Shape;355;p38"/>
          <p:cNvPicPr preferRelativeResize="0"/>
          <p:nvPr/>
        </p:nvPicPr>
        <p:blipFill>
          <a:blip r:embed="rId4">
            <a:alphaModFix/>
          </a:blip>
          <a:stretch>
            <a:fillRect/>
          </a:stretch>
        </p:blipFill>
        <p:spPr>
          <a:xfrm>
            <a:off x="879400" y="2827850"/>
            <a:ext cx="1487800" cy="1487800"/>
          </a:xfrm>
          <a:prstGeom prst="rect">
            <a:avLst/>
          </a:prstGeom>
          <a:noFill/>
          <a:ln>
            <a:noFill/>
          </a:ln>
        </p:spPr>
      </p:pic>
      <p:pic>
        <p:nvPicPr>
          <p:cNvPr id="356" name="Google Shape;356;p38"/>
          <p:cNvPicPr preferRelativeResize="0"/>
          <p:nvPr/>
        </p:nvPicPr>
        <p:blipFill>
          <a:blip r:embed="rId5">
            <a:alphaModFix/>
          </a:blip>
          <a:stretch>
            <a:fillRect/>
          </a:stretch>
        </p:blipFill>
        <p:spPr>
          <a:xfrm>
            <a:off x="6776800" y="2827850"/>
            <a:ext cx="1487800" cy="1487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1026" name="Picture 2" descr="402,009 Thank You Images, Stock Photos &amp; Vectors | Shutterstock">
            <a:extLst>
              <a:ext uri="{FF2B5EF4-FFF2-40B4-BE49-F238E27FC236}">
                <a16:creationId xmlns:a16="http://schemas.microsoft.com/office/drawing/2014/main" id="{B6CC2688-FE65-4104-2813-04C642D397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29" b="90000" l="7969" r="91517">
                        <a14:foregroundMark x1="24550" y1="43929" x2="70951" y2="55714"/>
                        <a14:foregroundMark x1="70951" y1="55714" x2="81748" y2="48571"/>
                        <a14:foregroundMark x1="81748" y1="48571" x2="82519" y2="46429"/>
                        <a14:foregroundMark x1="74550" y1="44286" x2="57584" y2="38929"/>
                        <a14:foregroundMark x1="78406" y1="40000" x2="80977" y2="53571"/>
                        <a14:foregroundMark x1="82005" y1="58929" x2="69023" y2="62143"/>
                        <a14:foregroundMark x1="91645" y1="47857" x2="90231" y2="56786"/>
                        <a14:foregroundMark x1="69794" y1="6429" x2="77249" y2="15357"/>
                        <a14:foregroundMark x1="77892" y1="11071" x2="82776" y2="31786"/>
                        <a14:foregroundMark x1="82776" y1="31786" x2="85090" y2="35000"/>
                        <a14:foregroundMark x1="84447" y1="23571" x2="85476" y2="35000"/>
                        <a14:foregroundMark x1="39203" y1="44643" x2="28663" y2="47143"/>
                        <a14:foregroundMark x1="28663" y1="47143" x2="21979" y2="43929"/>
                        <a14:foregroundMark x1="21979" y1="43929" x2="21594" y2="43571"/>
                        <a14:foregroundMark x1="27249" y1="23571" x2="23522" y2="53571"/>
                        <a14:foregroundMark x1="23522" y1="53571" x2="23907" y2="63214"/>
                        <a14:foregroundMark x1="49871" y1="37857" x2="38175" y2="38214"/>
                        <a14:foregroundMark x1="61183" y1="36071" x2="47301" y2="30000"/>
                        <a14:foregroundMark x1="63239" y1="31786" x2="56041" y2="33571"/>
                        <a14:foregroundMark x1="68380" y1="30357" x2="58869" y2="41786"/>
                        <a14:foregroundMark x1="72583" y1="26429" x2="70308" y2="37857"/>
                        <a14:foregroundMark x1="73650" y1="21071" x2="73210" y2="23281"/>
                        <a14:foregroundMark x1="82134" y1="32143" x2="76864" y2="59643"/>
                        <a14:foregroundMark x1="86118" y1="38929" x2="52828" y2="50357"/>
                        <a14:foregroundMark x1="52828" y1="50357" x2="46015" y2="51071"/>
                        <a14:foregroundMark x1="46015" y1="51071" x2="46015" y2="51071"/>
                        <a14:foregroundMark x1="56684" y1="44643" x2="43959" y2="35357"/>
                        <a14:foregroundMark x1="42931" y1="48929" x2="30591" y2="48214"/>
                        <a14:foregroundMark x1="48072" y1="52143" x2="40746" y2="59643"/>
                        <a14:foregroundMark x1="40746" y1="59643" x2="40617" y2="59643"/>
                        <a14:foregroundMark x1="24165" y1="29643" x2="20180" y2="41071"/>
                        <a14:foregroundMark x1="31362" y1="52857" x2="24422" y2="57500"/>
                        <a14:foregroundMark x1="22108" y1="25357" x2="18895" y2="37857"/>
                        <a14:foregroundMark x1="8355" y1="62143" x2="7969" y2="65714"/>
                        <a14:foregroundMark x1="48843" y1="43214" x2="38303" y2="51071"/>
                        <a14:foregroundMark x1="40231" y1="52857" x2="36118" y2="59643"/>
                        <a14:foregroundMark x1="81748" y1="11429" x2="82648" y2="12857"/>
                        <a14:foregroundMark x1="83548" y1="15000" x2="85219" y2="21429"/>
                        <a14:foregroundMark x1="30206" y1="28214" x2="31234" y2="48214"/>
                        <a14:backgroundMark x1="70951" y1="26429" x2="70951" y2="26429"/>
                        <a14:backgroundMark x1="71722" y1="25714" x2="71722" y2="25714"/>
                        <a14:backgroundMark x1="72751" y1="24643" x2="72751" y2="24643"/>
                        <a14:backgroundMark x1="73136" y1="24643" x2="73136" y2="24643"/>
                        <a14:backgroundMark x1="73522" y1="23571" x2="73522" y2="23571"/>
                        <a14:backgroundMark x1="73136" y1="24643" x2="73136" y2="24643"/>
                        <a14:backgroundMark x1="72879" y1="24643" x2="72879" y2="24643"/>
                        <a14:backgroundMark x1="72622" y1="23929" x2="72622" y2="23929"/>
                        <a14:backgroundMark x1="73008" y1="24643" x2="73008" y2="24643"/>
                        <a14:backgroundMark x1="73136" y1="23571" x2="73136" y2="23571"/>
                        <a14:backgroundMark x1="73136" y1="23571" x2="73136" y2="23571"/>
                        <a14:backgroundMark x1="73136" y1="24643" x2="72751" y2="24643"/>
                        <a14:backgroundMark x1="73008" y1="25000" x2="72365" y2="25357"/>
                        <a14:backgroundMark x1="73522" y1="24643" x2="72622" y2="24643"/>
                        <a14:backgroundMark x1="50386" y1="61786" x2="53599" y2="64643"/>
                        <a14:backgroundMark x1="73265" y1="24286" x2="72879" y2="24643"/>
                      </a14:backgroundRemoval>
                    </a14:imgEffect>
                  </a14:imgLayer>
                </a14:imgProps>
              </a:ext>
              <a:ext uri="{28A0092B-C50C-407E-A947-70E740481C1C}">
                <a14:useLocalDpi xmlns:a14="http://schemas.microsoft.com/office/drawing/2010/main" val="0"/>
              </a:ext>
            </a:extLst>
          </a:blip>
          <a:srcRect/>
          <a:stretch>
            <a:fillRect/>
          </a:stretch>
        </p:blipFill>
        <p:spPr bwMode="auto">
          <a:xfrm>
            <a:off x="866775" y="1238250"/>
            <a:ext cx="7410450"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64"/>
        <p:cNvGrpSpPr/>
        <p:nvPr/>
      </p:nvGrpSpPr>
      <p:grpSpPr>
        <a:xfrm>
          <a:off x="0" y="0"/>
          <a:ext cx="0" cy="0"/>
          <a:chOff x="0" y="0"/>
          <a:chExt cx="0" cy="0"/>
        </a:xfrm>
      </p:grpSpPr>
      <p:pic>
        <p:nvPicPr>
          <p:cNvPr id="365" name="Google Shape;365;p40"/>
          <p:cNvPicPr preferRelativeResize="0"/>
          <p:nvPr/>
        </p:nvPicPr>
        <p:blipFill>
          <a:blip r:embed="rId3">
            <a:alphaModFix/>
          </a:blip>
          <a:stretch>
            <a:fillRect/>
          </a:stretch>
        </p:blipFill>
        <p:spPr>
          <a:xfrm>
            <a:off x="262213" y="218525"/>
            <a:ext cx="4619625" cy="990600"/>
          </a:xfrm>
          <a:prstGeom prst="rect">
            <a:avLst/>
          </a:prstGeom>
          <a:noFill/>
          <a:ln>
            <a:noFill/>
          </a:ln>
        </p:spPr>
      </p:pic>
      <p:pic>
        <p:nvPicPr>
          <p:cNvPr id="366" name="Google Shape;366;p40"/>
          <p:cNvPicPr preferRelativeResize="0"/>
          <p:nvPr/>
        </p:nvPicPr>
        <p:blipFill>
          <a:blip r:embed="rId4">
            <a:alphaModFix/>
          </a:blip>
          <a:stretch>
            <a:fillRect/>
          </a:stretch>
        </p:blipFill>
        <p:spPr>
          <a:xfrm>
            <a:off x="629900" y="2307975"/>
            <a:ext cx="4171950" cy="2333625"/>
          </a:xfrm>
          <a:prstGeom prst="rect">
            <a:avLst/>
          </a:prstGeom>
          <a:noFill/>
          <a:ln>
            <a:noFill/>
          </a:ln>
        </p:spPr>
      </p:pic>
      <p:pic>
        <p:nvPicPr>
          <p:cNvPr id="367" name="Google Shape;367;p40" descr="https://pytba.readthedocs.io/en/latest/_static/logo.png"/>
          <p:cNvPicPr preferRelativeResize="0"/>
          <p:nvPr/>
        </p:nvPicPr>
        <p:blipFill>
          <a:blip r:embed="rId5">
            <a:alphaModFix/>
          </a:blip>
          <a:stretch>
            <a:fillRect/>
          </a:stretch>
        </p:blipFill>
        <p:spPr>
          <a:xfrm>
            <a:off x="637975" y="757725"/>
            <a:ext cx="1744100" cy="1744100"/>
          </a:xfrm>
          <a:prstGeom prst="rect">
            <a:avLst/>
          </a:prstGeom>
          <a:noFill/>
          <a:ln>
            <a:noFill/>
          </a:ln>
        </p:spPr>
      </p:pic>
      <p:pic>
        <p:nvPicPr>
          <p:cNvPr id="368" name="Google Shape;368;p40"/>
          <p:cNvPicPr preferRelativeResize="0"/>
          <p:nvPr/>
        </p:nvPicPr>
        <p:blipFill>
          <a:blip r:embed="rId6">
            <a:alphaModFix/>
          </a:blip>
          <a:stretch>
            <a:fillRect/>
          </a:stretch>
        </p:blipFill>
        <p:spPr>
          <a:xfrm>
            <a:off x="6159100" y="1708519"/>
            <a:ext cx="2816700" cy="3227758"/>
          </a:xfrm>
          <a:prstGeom prst="rect">
            <a:avLst/>
          </a:prstGeom>
          <a:noFill/>
          <a:ln>
            <a:noFill/>
          </a:ln>
        </p:spPr>
      </p:pic>
      <p:pic>
        <p:nvPicPr>
          <p:cNvPr id="369" name="Google Shape;369;p40"/>
          <p:cNvPicPr preferRelativeResize="0"/>
          <p:nvPr/>
        </p:nvPicPr>
        <p:blipFill>
          <a:blip r:embed="rId7">
            <a:alphaModFix/>
          </a:blip>
          <a:stretch>
            <a:fillRect/>
          </a:stretch>
        </p:blipFill>
        <p:spPr>
          <a:xfrm>
            <a:off x="5529769" y="142325"/>
            <a:ext cx="2211400" cy="1566200"/>
          </a:xfrm>
          <a:prstGeom prst="rect">
            <a:avLst/>
          </a:prstGeom>
          <a:noFill/>
          <a:ln>
            <a:noFill/>
          </a:ln>
        </p:spPr>
      </p:pic>
      <p:pic>
        <p:nvPicPr>
          <p:cNvPr id="370" name="Google Shape;370;p40" descr="https://images.squarespace-cdn.com/content/v1/5ccad2837a1fbd66747f523b/1564464417703-V69DH8NUKOXU8IWWGZ4Y/UiPath-Blue.PNG?format=1000w"/>
          <p:cNvPicPr preferRelativeResize="0"/>
          <p:nvPr/>
        </p:nvPicPr>
        <p:blipFill>
          <a:blip r:embed="rId8">
            <a:alphaModFix/>
          </a:blip>
          <a:stretch>
            <a:fillRect/>
          </a:stretch>
        </p:blipFill>
        <p:spPr>
          <a:xfrm>
            <a:off x="7675425" y="142325"/>
            <a:ext cx="1404226" cy="507925"/>
          </a:xfrm>
          <a:prstGeom prst="rect">
            <a:avLst/>
          </a:prstGeom>
          <a:noFill/>
          <a:ln>
            <a:noFill/>
          </a:ln>
        </p:spPr>
      </p:pic>
      <p:cxnSp>
        <p:nvCxnSpPr>
          <p:cNvPr id="371" name="Google Shape;371;p40"/>
          <p:cNvCxnSpPr/>
          <p:nvPr/>
        </p:nvCxnSpPr>
        <p:spPr>
          <a:xfrm>
            <a:off x="5177925" y="328775"/>
            <a:ext cx="7200" cy="42009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95" name="Google Shape;95;p17"/>
          <p:cNvGrpSpPr/>
          <p:nvPr/>
        </p:nvGrpSpPr>
        <p:grpSpPr>
          <a:xfrm>
            <a:off x="1041271" y="1375524"/>
            <a:ext cx="7061455" cy="3514459"/>
            <a:chOff x="857503" y="1396671"/>
            <a:chExt cx="5986313" cy="3490029"/>
          </a:xfrm>
        </p:grpSpPr>
        <p:pic>
          <p:nvPicPr>
            <p:cNvPr id="96" name="Google Shape;96;p17"/>
            <p:cNvPicPr preferRelativeResize="0"/>
            <p:nvPr/>
          </p:nvPicPr>
          <p:blipFill rotWithShape="1">
            <a:blip r:embed="rId3">
              <a:alphaModFix/>
            </a:blip>
            <a:srcRect r="18948"/>
            <a:stretch/>
          </p:blipFill>
          <p:spPr>
            <a:xfrm>
              <a:off x="857503" y="1396671"/>
              <a:ext cx="5986313" cy="2619075"/>
            </a:xfrm>
            <a:prstGeom prst="rect">
              <a:avLst/>
            </a:prstGeom>
            <a:noFill/>
            <a:ln>
              <a:noFill/>
            </a:ln>
          </p:spPr>
        </p:pic>
        <p:pic>
          <p:nvPicPr>
            <p:cNvPr id="97" name="Google Shape;97;p17"/>
            <p:cNvPicPr preferRelativeResize="0"/>
            <p:nvPr/>
          </p:nvPicPr>
          <p:blipFill rotWithShape="1">
            <a:blip r:embed="rId4">
              <a:alphaModFix/>
            </a:blip>
            <a:srcRect/>
            <a:stretch/>
          </p:blipFill>
          <p:spPr>
            <a:xfrm>
              <a:off x="2571497" y="2165081"/>
              <a:ext cx="2558322" cy="2721619"/>
            </a:xfrm>
            <a:prstGeom prst="rect">
              <a:avLst/>
            </a:prstGeom>
            <a:noFill/>
            <a:ln>
              <a:noFill/>
            </a:ln>
          </p:spPr>
        </p:pic>
      </p:grpSp>
      <p:sp>
        <p:nvSpPr>
          <p:cNvPr id="98" name="Google Shape;98;p17"/>
          <p:cNvSpPr txBox="1"/>
          <p:nvPr/>
        </p:nvSpPr>
        <p:spPr>
          <a:xfrm>
            <a:off x="157709" y="57451"/>
            <a:ext cx="49581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2000" b="1">
                <a:solidFill>
                  <a:schemeClr val="dk1"/>
                </a:solidFill>
                <a:latin typeface="Calibri"/>
                <a:ea typeface="Calibri"/>
                <a:cs typeface="Calibri"/>
                <a:sym typeface="Calibri"/>
              </a:rPr>
              <a:t>Problem Statement </a:t>
            </a:r>
            <a:r>
              <a:rPr lang="en-GB" sz="2000">
                <a:solidFill>
                  <a:schemeClr val="dk1"/>
                </a:solidFill>
                <a:latin typeface="Calibri"/>
                <a:ea typeface="Calibri"/>
                <a:cs typeface="Calibri"/>
                <a:sym typeface="Calibri"/>
              </a:rPr>
              <a:t>&amp; Motivation</a:t>
            </a:r>
            <a:endParaRPr sz="2000">
              <a:solidFill>
                <a:schemeClr val="dk1"/>
              </a:solidFill>
              <a:latin typeface="Calibri"/>
              <a:ea typeface="Calibri"/>
              <a:cs typeface="Calibri"/>
              <a:sym typeface="Calibri"/>
            </a:endParaRPr>
          </a:p>
        </p:txBody>
      </p:sp>
      <p:sp>
        <p:nvSpPr>
          <p:cNvPr id="99" name="Google Shape;99;p17"/>
          <p:cNvSpPr txBox="1"/>
          <p:nvPr/>
        </p:nvSpPr>
        <p:spPr>
          <a:xfrm>
            <a:off x="644550" y="763075"/>
            <a:ext cx="7783500" cy="5232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Clr>
                <a:schemeClr val="dk1"/>
              </a:buClr>
              <a:buSzPts val="2200"/>
              <a:buFont typeface="Calibri"/>
              <a:buChar char="●"/>
            </a:pPr>
            <a:r>
              <a:rPr lang="en-GB" sz="2200">
                <a:solidFill>
                  <a:schemeClr val="dk1"/>
                </a:solidFill>
                <a:latin typeface="Calibri"/>
                <a:ea typeface="Calibri"/>
                <a:cs typeface="Calibri"/>
                <a:sym typeface="Calibri"/>
              </a:rPr>
              <a:t>Inadequate tools for group seats booking in NLB libraries</a:t>
            </a:r>
            <a:endParaRPr sz="2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157709" y="57451"/>
            <a:ext cx="4957997" cy="517522"/>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283C46"/>
              </a:buClr>
              <a:buSzPts val="4500"/>
              <a:buFont typeface="Arial"/>
              <a:buNone/>
            </a:pPr>
            <a:r>
              <a:rPr lang="en-GB" sz="2000">
                <a:solidFill>
                  <a:schemeClr val="dk1"/>
                </a:solidFill>
                <a:latin typeface="Calibri"/>
                <a:ea typeface="Calibri"/>
                <a:cs typeface="Calibri"/>
                <a:sym typeface="Calibri"/>
              </a:rPr>
              <a:t>Problem Statement</a:t>
            </a:r>
            <a:r>
              <a:rPr lang="en-GB" sz="2000" b="1">
                <a:solidFill>
                  <a:schemeClr val="dk1"/>
                </a:solidFill>
                <a:latin typeface="Calibri"/>
                <a:ea typeface="Calibri"/>
                <a:cs typeface="Calibri"/>
                <a:sym typeface="Calibri"/>
              </a:rPr>
              <a:t> </a:t>
            </a:r>
            <a:r>
              <a:rPr lang="en-GB" sz="2000">
                <a:solidFill>
                  <a:schemeClr val="dk1"/>
                </a:solidFill>
                <a:latin typeface="Calibri"/>
                <a:ea typeface="Calibri"/>
                <a:cs typeface="Calibri"/>
                <a:sym typeface="Calibri"/>
              </a:rPr>
              <a:t>&amp; </a:t>
            </a:r>
            <a:r>
              <a:rPr lang="en-GB" sz="2000" b="1">
                <a:solidFill>
                  <a:schemeClr val="dk1"/>
                </a:solidFill>
                <a:latin typeface="Calibri"/>
                <a:ea typeface="Calibri"/>
                <a:cs typeface="Calibri"/>
                <a:sym typeface="Calibri"/>
              </a:rPr>
              <a:t>Motivation</a:t>
            </a:r>
            <a:endParaRPr sz="2000" b="1" i="0" u="none" strike="noStrike" cap="none">
              <a:solidFill>
                <a:schemeClr val="dk1"/>
              </a:solidFill>
              <a:latin typeface="Calibri"/>
              <a:ea typeface="Calibri"/>
              <a:cs typeface="Calibri"/>
              <a:sym typeface="Calibri"/>
            </a:endParaRPr>
          </a:p>
        </p:txBody>
      </p:sp>
      <p:sp>
        <p:nvSpPr>
          <p:cNvPr id="106" name="Google Shape;106;p18"/>
          <p:cNvSpPr txBox="1"/>
          <p:nvPr/>
        </p:nvSpPr>
        <p:spPr>
          <a:xfrm>
            <a:off x="347650" y="947056"/>
            <a:ext cx="8630100" cy="677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GB" sz="2000" i="0" u="none" strike="noStrike" cap="none">
                <a:solidFill>
                  <a:schemeClr val="dk1"/>
                </a:solidFill>
                <a:latin typeface="Calibri"/>
                <a:ea typeface="Calibri"/>
                <a:cs typeface="Calibri"/>
                <a:sym typeface="Calibri"/>
              </a:rPr>
              <a:t>Survey done by </a:t>
            </a:r>
            <a:r>
              <a:rPr lang="en-GB" sz="2000" b="1" i="0" u="none" strike="noStrike" cap="none">
                <a:solidFill>
                  <a:schemeClr val="dk1"/>
                </a:solidFill>
                <a:latin typeface="Calibri"/>
                <a:ea typeface="Calibri"/>
                <a:cs typeface="Calibri"/>
                <a:sym typeface="Calibri"/>
              </a:rPr>
              <a:t>4</a:t>
            </a:r>
            <a:r>
              <a:rPr lang="en-GB" sz="2000" b="1">
                <a:solidFill>
                  <a:schemeClr val="dk1"/>
                </a:solidFill>
                <a:latin typeface="Calibri"/>
                <a:ea typeface="Calibri"/>
                <a:cs typeface="Calibri"/>
                <a:sym typeface="Calibri"/>
              </a:rPr>
              <a:t>5</a:t>
            </a:r>
            <a:r>
              <a:rPr lang="en-GB" sz="2000" i="0" u="none" strike="noStrike" cap="none">
                <a:solidFill>
                  <a:schemeClr val="dk1"/>
                </a:solidFill>
                <a:latin typeface="Calibri"/>
                <a:ea typeface="Calibri"/>
                <a:cs typeface="Calibri"/>
                <a:sym typeface="Calibri"/>
              </a:rPr>
              <a:t> students suggested that </a:t>
            </a:r>
            <a:r>
              <a:rPr lang="en-GB" sz="2000">
                <a:solidFill>
                  <a:schemeClr val="dk1"/>
                </a:solidFill>
                <a:latin typeface="Calibri"/>
                <a:ea typeface="Calibri"/>
                <a:cs typeface="Calibri"/>
                <a:sym typeface="Calibri"/>
              </a:rPr>
              <a:t>i</a:t>
            </a:r>
            <a:r>
              <a:rPr lang="en-GB" sz="2000" i="0" u="none" strike="noStrike" cap="none">
                <a:solidFill>
                  <a:schemeClr val="dk1"/>
                </a:solidFill>
                <a:latin typeface="Calibri"/>
                <a:ea typeface="Calibri"/>
                <a:cs typeface="Calibri"/>
                <a:sym typeface="Calibri"/>
              </a:rPr>
              <a:t>t is difficult for study group to find seats in NLB library. </a:t>
            </a:r>
            <a:endParaRPr sz="2000" i="0" u="none" strike="noStrike" cap="none">
              <a:solidFill>
                <a:schemeClr val="dk1"/>
              </a:solidFill>
              <a:latin typeface="Calibri"/>
              <a:ea typeface="Calibri"/>
              <a:cs typeface="Calibri"/>
              <a:sym typeface="Calibri"/>
            </a:endParaRPr>
          </a:p>
        </p:txBody>
      </p:sp>
      <p:pic>
        <p:nvPicPr>
          <p:cNvPr id="107" name="Google Shape;107;p18"/>
          <p:cNvPicPr preferRelativeResize="0"/>
          <p:nvPr/>
        </p:nvPicPr>
        <p:blipFill>
          <a:blip r:embed="rId3">
            <a:alphaModFix/>
          </a:blip>
          <a:stretch>
            <a:fillRect/>
          </a:stretch>
        </p:blipFill>
        <p:spPr>
          <a:xfrm>
            <a:off x="493775" y="2156124"/>
            <a:ext cx="3856875" cy="2029625"/>
          </a:xfrm>
          <a:prstGeom prst="rect">
            <a:avLst/>
          </a:prstGeom>
          <a:noFill/>
          <a:ln>
            <a:noFill/>
          </a:ln>
        </p:spPr>
      </p:pic>
      <p:pic>
        <p:nvPicPr>
          <p:cNvPr id="108" name="Google Shape;108;p18"/>
          <p:cNvPicPr preferRelativeResize="0"/>
          <p:nvPr/>
        </p:nvPicPr>
        <p:blipFill>
          <a:blip r:embed="rId4">
            <a:alphaModFix/>
          </a:blip>
          <a:stretch>
            <a:fillRect/>
          </a:stretch>
        </p:blipFill>
        <p:spPr>
          <a:xfrm>
            <a:off x="4848225" y="2156126"/>
            <a:ext cx="3763376" cy="202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p:nvPr/>
        </p:nvSpPr>
        <p:spPr>
          <a:xfrm>
            <a:off x="290550" y="706750"/>
            <a:ext cx="8569500" cy="3951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a:solidFill>
                <a:schemeClr val="dk1"/>
              </a:solidFill>
            </a:endParaRPr>
          </a:p>
          <a:p>
            <a:pPr marL="0" marR="0" lvl="0" indent="0" algn="l" rtl="0">
              <a:lnSpc>
                <a:spcPct val="100000"/>
              </a:lnSpc>
              <a:spcBef>
                <a:spcPts val="0"/>
              </a:spcBef>
              <a:spcAft>
                <a:spcPts val="0"/>
              </a:spcAft>
              <a:buClr>
                <a:srgbClr val="000000"/>
              </a:buClr>
              <a:buSzPts val="1500"/>
              <a:buFont typeface="Arial"/>
              <a:buNone/>
            </a:pPr>
            <a:endParaRPr sz="1500">
              <a:solidFill>
                <a:schemeClr val="dk1"/>
              </a:solidFill>
            </a:endParaRPr>
          </a:p>
          <a:p>
            <a:pPr marL="457200" marR="0" lvl="0" indent="-355600" algn="l" rtl="0">
              <a:lnSpc>
                <a:spcPct val="100000"/>
              </a:lnSpc>
              <a:spcBef>
                <a:spcPts val="0"/>
              </a:spcBef>
              <a:spcAft>
                <a:spcPts val="0"/>
              </a:spcAft>
              <a:buClr>
                <a:schemeClr val="dk1"/>
              </a:buClr>
              <a:buSzPts val="2000"/>
              <a:buFont typeface="Calibri"/>
              <a:buChar char="●"/>
            </a:pPr>
            <a:r>
              <a:rPr lang="en-GB" sz="2000" b="1" i="0" u="none" strike="noStrike" cap="none">
                <a:solidFill>
                  <a:schemeClr val="dk1"/>
                </a:solidFill>
                <a:latin typeface="Calibri"/>
                <a:ea typeface="Calibri"/>
                <a:cs typeface="Calibri"/>
                <a:sym typeface="Calibri"/>
              </a:rPr>
              <a:t>Automated Group Booking System</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r>
              <a:rPr lang="en-GB" sz="2000" i="0" u="none" strike="noStrike" cap="none">
                <a:solidFill>
                  <a:schemeClr val="dk1"/>
                </a:solidFill>
                <a:latin typeface="Calibri"/>
                <a:ea typeface="Calibri"/>
                <a:cs typeface="Calibri"/>
                <a:sym typeface="Calibri"/>
              </a:rPr>
              <a:t>- User Inputs</a:t>
            </a:r>
            <a:endParaRPr sz="200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r>
              <a:rPr lang="en-GB" sz="2000" i="0" u="none" strike="noStrike" cap="none">
                <a:solidFill>
                  <a:schemeClr val="dk1"/>
                </a:solidFill>
                <a:latin typeface="Calibri"/>
                <a:ea typeface="Calibri"/>
                <a:cs typeface="Calibri"/>
                <a:sym typeface="Calibri"/>
              </a:rPr>
              <a:t>- Background search into the library list </a:t>
            </a: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r>
              <a:rPr lang="en-GB" sz="2000" i="0" u="none" strike="noStrike" cap="none">
                <a:solidFill>
                  <a:schemeClr val="dk1"/>
                </a:solidFill>
                <a:latin typeface="Calibri"/>
                <a:ea typeface="Calibri"/>
                <a:cs typeface="Calibri"/>
                <a:sym typeface="Calibri"/>
              </a:rPr>
              <a:t>- Check on available seats</a:t>
            </a: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chemeClr val="dk1"/>
              </a:buClr>
              <a:buSzPts val="1100"/>
              <a:buFont typeface="Arial"/>
              <a:buNone/>
            </a:pPr>
            <a:endParaRPr sz="200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chemeClr val="dk1"/>
              </a:buClr>
              <a:buSzPts val="1100"/>
              <a:buFont typeface="Arial"/>
              <a:buNone/>
            </a:pPr>
            <a:r>
              <a:rPr lang="en-GB" sz="2000" i="0" u="none" strike="noStrike" cap="none">
                <a:solidFill>
                  <a:schemeClr val="dk1"/>
                </a:solidFill>
                <a:latin typeface="Calibri"/>
                <a:ea typeface="Calibri"/>
                <a:cs typeface="Calibri"/>
                <a:sym typeface="Calibri"/>
              </a:rPr>
              <a:t>- Choose and select suitable seats</a:t>
            </a:r>
            <a:endParaRPr sz="200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115" name="Google Shape;115;p19"/>
          <p:cNvSpPr txBox="1"/>
          <p:nvPr/>
        </p:nvSpPr>
        <p:spPr>
          <a:xfrm>
            <a:off x="157709" y="57451"/>
            <a:ext cx="49581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2000" b="1" i="0" u="none" strike="noStrike" cap="none">
                <a:solidFill>
                  <a:schemeClr val="dk1"/>
                </a:solidFill>
                <a:latin typeface="Calibri"/>
                <a:ea typeface="Calibri"/>
                <a:cs typeface="Calibri"/>
                <a:sym typeface="Calibri"/>
              </a:rPr>
              <a:t>Proposed Solution</a:t>
            </a:r>
            <a:endParaRPr sz="2000" b="1" i="0" u="none" strike="noStrike" cap="none">
              <a:solidFill>
                <a:schemeClr val="dk1"/>
              </a:solidFill>
              <a:latin typeface="Calibri"/>
              <a:ea typeface="Calibri"/>
              <a:cs typeface="Calibri"/>
              <a:sym typeface="Calibri"/>
            </a:endParaRPr>
          </a:p>
        </p:txBody>
      </p:sp>
      <p:pic>
        <p:nvPicPr>
          <p:cNvPr id="116" name="Google Shape;116;p19"/>
          <p:cNvPicPr preferRelativeResize="0"/>
          <p:nvPr/>
        </p:nvPicPr>
        <p:blipFill rotWithShape="1">
          <a:blip r:embed="rId3">
            <a:alphaModFix/>
          </a:blip>
          <a:srcRect/>
          <a:stretch/>
        </p:blipFill>
        <p:spPr>
          <a:xfrm>
            <a:off x="5432250" y="1306425"/>
            <a:ext cx="3472125" cy="275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157709" y="57451"/>
            <a:ext cx="49581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2000" b="1">
                <a:solidFill>
                  <a:schemeClr val="dk1"/>
                </a:solidFill>
                <a:latin typeface="Calibri"/>
                <a:ea typeface="Calibri"/>
                <a:cs typeface="Calibri"/>
                <a:sym typeface="Calibri"/>
              </a:rPr>
              <a:t>Technologies Used</a:t>
            </a:r>
            <a:endParaRPr sz="2000" b="1" i="0" u="none" strike="noStrike" cap="none">
              <a:solidFill>
                <a:schemeClr val="dk1"/>
              </a:solidFill>
              <a:latin typeface="Calibri"/>
              <a:ea typeface="Calibri"/>
              <a:cs typeface="Calibri"/>
              <a:sym typeface="Calibri"/>
            </a:endParaRPr>
          </a:p>
        </p:txBody>
      </p:sp>
      <p:sp>
        <p:nvSpPr>
          <p:cNvPr id="123" name="Google Shape;123;p20"/>
          <p:cNvSpPr txBox="1">
            <a:spLocks noGrp="1"/>
          </p:cNvSpPr>
          <p:nvPr>
            <p:ph type="body" idx="1"/>
          </p:nvPr>
        </p:nvSpPr>
        <p:spPr>
          <a:xfrm>
            <a:off x="204862" y="1049375"/>
            <a:ext cx="1746900" cy="1014900"/>
          </a:xfrm>
          <a:prstGeom prst="rect">
            <a:avLst/>
          </a:prstGeom>
        </p:spPr>
        <p:txBody>
          <a:bodyPr spcFirstLastPara="1" wrap="square" lIns="68575" tIns="34275" rIns="68575" bIns="34275" anchor="ctr" anchorCtr="0">
            <a:normAutofit/>
          </a:bodyPr>
          <a:lstStyle/>
          <a:p>
            <a:pPr marL="0" lvl="0" indent="0" algn="ctr" rtl="0">
              <a:spcBef>
                <a:spcPts val="800"/>
              </a:spcBef>
              <a:spcAft>
                <a:spcPts val="0"/>
              </a:spcAft>
              <a:buNone/>
            </a:pPr>
            <a:r>
              <a:rPr lang="en-GB" sz="1700" b="1">
                <a:solidFill>
                  <a:schemeClr val="dk1"/>
                </a:solidFill>
              </a:rPr>
              <a:t>End-users</a:t>
            </a:r>
            <a:endParaRPr sz="1700" b="1">
              <a:solidFill>
                <a:schemeClr val="dk1"/>
              </a:solidFill>
            </a:endParaRPr>
          </a:p>
        </p:txBody>
      </p:sp>
      <p:grpSp>
        <p:nvGrpSpPr>
          <p:cNvPr id="124" name="Google Shape;124;p20"/>
          <p:cNvGrpSpPr/>
          <p:nvPr/>
        </p:nvGrpSpPr>
        <p:grpSpPr>
          <a:xfrm>
            <a:off x="204830" y="1884880"/>
            <a:ext cx="8734034" cy="1871021"/>
            <a:chOff x="1808063" y="4294338"/>
            <a:chExt cx="3370782" cy="721817"/>
          </a:xfrm>
        </p:grpSpPr>
        <p:sp>
          <p:nvSpPr>
            <p:cNvPr id="125" name="Google Shape;125;p2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20"/>
          <p:cNvSpPr txBox="1">
            <a:spLocks noGrp="1"/>
          </p:cNvSpPr>
          <p:nvPr>
            <p:ph type="body" idx="1"/>
          </p:nvPr>
        </p:nvSpPr>
        <p:spPr>
          <a:xfrm>
            <a:off x="1951714" y="1049375"/>
            <a:ext cx="1746900" cy="1014900"/>
          </a:xfrm>
          <a:prstGeom prst="rect">
            <a:avLst/>
          </a:prstGeom>
        </p:spPr>
        <p:txBody>
          <a:bodyPr spcFirstLastPara="1" wrap="square" lIns="68575" tIns="34275" rIns="68575" bIns="34275" anchor="ctr" anchorCtr="0">
            <a:normAutofit/>
          </a:bodyPr>
          <a:lstStyle/>
          <a:p>
            <a:pPr marL="0" lvl="0" indent="0" algn="ctr" rtl="0">
              <a:spcBef>
                <a:spcPts val="800"/>
              </a:spcBef>
              <a:spcAft>
                <a:spcPts val="0"/>
              </a:spcAft>
              <a:buNone/>
            </a:pPr>
            <a:r>
              <a:rPr lang="en-GB" sz="1700" b="1">
                <a:solidFill>
                  <a:schemeClr val="dk1"/>
                </a:solidFill>
              </a:rPr>
              <a:t>User Department</a:t>
            </a:r>
            <a:endParaRPr sz="1700" b="1">
              <a:solidFill>
                <a:schemeClr val="dk1"/>
              </a:solidFill>
            </a:endParaRPr>
          </a:p>
        </p:txBody>
      </p:sp>
      <p:sp>
        <p:nvSpPr>
          <p:cNvPr id="136" name="Google Shape;136;p20"/>
          <p:cNvSpPr txBox="1">
            <a:spLocks noGrp="1"/>
          </p:cNvSpPr>
          <p:nvPr>
            <p:ph type="body" idx="1"/>
          </p:nvPr>
        </p:nvSpPr>
        <p:spPr>
          <a:xfrm>
            <a:off x="3698565" y="1049375"/>
            <a:ext cx="1746900" cy="1014900"/>
          </a:xfrm>
          <a:prstGeom prst="rect">
            <a:avLst/>
          </a:prstGeom>
        </p:spPr>
        <p:txBody>
          <a:bodyPr spcFirstLastPara="1" wrap="square" lIns="68575" tIns="34275" rIns="68575" bIns="34275" anchor="ctr" anchorCtr="0">
            <a:normAutofit/>
          </a:bodyPr>
          <a:lstStyle/>
          <a:p>
            <a:pPr marL="0" lvl="0" indent="0" algn="ctr" rtl="0">
              <a:spcBef>
                <a:spcPts val="800"/>
              </a:spcBef>
              <a:spcAft>
                <a:spcPts val="0"/>
              </a:spcAft>
              <a:buNone/>
            </a:pPr>
            <a:r>
              <a:rPr lang="en-GB" sz="1700" b="1">
                <a:solidFill>
                  <a:schemeClr val="dk1"/>
                </a:solidFill>
              </a:rPr>
              <a:t>Industries</a:t>
            </a:r>
            <a:endParaRPr sz="1700" b="1">
              <a:solidFill>
                <a:schemeClr val="dk1"/>
              </a:solidFill>
            </a:endParaRPr>
          </a:p>
        </p:txBody>
      </p:sp>
      <p:sp>
        <p:nvSpPr>
          <p:cNvPr id="137" name="Google Shape;137;p20"/>
          <p:cNvSpPr txBox="1">
            <a:spLocks noGrp="1"/>
          </p:cNvSpPr>
          <p:nvPr>
            <p:ph type="body" idx="1"/>
          </p:nvPr>
        </p:nvSpPr>
        <p:spPr>
          <a:xfrm>
            <a:off x="5445416" y="1049375"/>
            <a:ext cx="1746900" cy="1014900"/>
          </a:xfrm>
          <a:prstGeom prst="rect">
            <a:avLst/>
          </a:prstGeom>
        </p:spPr>
        <p:txBody>
          <a:bodyPr spcFirstLastPara="1" wrap="square" lIns="68575" tIns="34275" rIns="68575" bIns="34275" anchor="ctr" anchorCtr="0">
            <a:normAutofit/>
          </a:bodyPr>
          <a:lstStyle/>
          <a:p>
            <a:pPr marL="0" lvl="0" indent="0" algn="ctr" rtl="0">
              <a:spcBef>
                <a:spcPts val="800"/>
              </a:spcBef>
              <a:spcAft>
                <a:spcPts val="0"/>
              </a:spcAft>
              <a:buNone/>
            </a:pPr>
            <a:r>
              <a:rPr lang="en-GB" sz="1700" b="1">
                <a:solidFill>
                  <a:schemeClr val="dk1"/>
                </a:solidFill>
              </a:rPr>
              <a:t>UIPath Products Used</a:t>
            </a:r>
            <a:endParaRPr sz="1700" b="1">
              <a:solidFill>
                <a:schemeClr val="dk1"/>
              </a:solidFill>
            </a:endParaRPr>
          </a:p>
        </p:txBody>
      </p:sp>
      <p:sp>
        <p:nvSpPr>
          <p:cNvPr id="138" name="Google Shape;138;p20"/>
          <p:cNvSpPr txBox="1">
            <a:spLocks noGrp="1"/>
          </p:cNvSpPr>
          <p:nvPr>
            <p:ph type="body" idx="1"/>
          </p:nvPr>
        </p:nvSpPr>
        <p:spPr>
          <a:xfrm>
            <a:off x="204862" y="3810405"/>
            <a:ext cx="1746900" cy="1014900"/>
          </a:xfrm>
          <a:prstGeom prst="rect">
            <a:avLst/>
          </a:prstGeom>
        </p:spPr>
        <p:txBody>
          <a:bodyPr spcFirstLastPara="1" wrap="square" lIns="68575" tIns="34275" rIns="68575" bIns="34275" anchor="t" anchorCtr="0">
            <a:normAutofit/>
          </a:bodyPr>
          <a:lstStyle/>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Students</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Professional (Coworking space)</a:t>
            </a:r>
            <a:endParaRPr sz="1400">
              <a:solidFill>
                <a:schemeClr val="dk1"/>
              </a:solidFill>
            </a:endParaRPr>
          </a:p>
        </p:txBody>
      </p:sp>
      <p:sp>
        <p:nvSpPr>
          <p:cNvPr id="139" name="Google Shape;139;p20"/>
          <p:cNvSpPr txBox="1">
            <a:spLocks noGrp="1"/>
          </p:cNvSpPr>
          <p:nvPr>
            <p:ph type="body" idx="1"/>
          </p:nvPr>
        </p:nvSpPr>
        <p:spPr>
          <a:xfrm>
            <a:off x="1951714" y="3810405"/>
            <a:ext cx="1746900" cy="1014900"/>
          </a:xfrm>
          <a:prstGeom prst="rect">
            <a:avLst/>
          </a:prstGeom>
        </p:spPr>
        <p:txBody>
          <a:bodyPr spcFirstLastPara="1" wrap="square" lIns="68575" tIns="34275" rIns="68575" bIns="34275" anchor="t" anchorCtr="0">
            <a:normAutofit/>
          </a:bodyPr>
          <a:lstStyle/>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Customer service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Education</a:t>
            </a:r>
            <a:endParaRPr sz="1400">
              <a:solidFill>
                <a:schemeClr val="dk1"/>
              </a:solidFill>
            </a:endParaRPr>
          </a:p>
        </p:txBody>
      </p:sp>
      <p:sp>
        <p:nvSpPr>
          <p:cNvPr id="140" name="Google Shape;140;p20"/>
          <p:cNvSpPr txBox="1">
            <a:spLocks noGrp="1"/>
          </p:cNvSpPr>
          <p:nvPr>
            <p:ph type="body" idx="1"/>
          </p:nvPr>
        </p:nvSpPr>
        <p:spPr>
          <a:xfrm>
            <a:off x="3698565" y="3810405"/>
            <a:ext cx="1746900" cy="1014900"/>
          </a:xfrm>
          <a:prstGeom prst="rect">
            <a:avLst/>
          </a:prstGeom>
        </p:spPr>
        <p:txBody>
          <a:bodyPr spcFirstLastPara="1" wrap="square" lIns="68575" tIns="34275" rIns="68575" bIns="34275" anchor="t" anchorCtr="0">
            <a:normAutofit/>
          </a:bodyPr>
          <a:lstStyle/>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Customer service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Education</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Library</a:t>
            </a:r>
            <a:endParaRPr sz="1400">
              <a:solidFill>
                <a:schemeClr val="dk1"/>
              </a:solidFill>
            </a:endParaRPr>
          </a:p>
        </p:txBody>
      </p:sp>
      <p:sp>
        <p:nvSpPr>
          <p:cNvPr id="141" name="Google Shape;141;p20"/>
          <p:cNvSpPr txBox="1">
            <a:spLocks noGrp="1"/>
          </p:cNvSpPr>
          <p:nvPr>
            <p:ph type="body" idx="1"/>
          </p:nvPr>
        </p:nvSpPr>
        <p:spPr>
          <a:xfrm>
            <a:off x="5445416" y="3810405"/>
            <a:ext cx="1746900" cy="1014900"/>
          </a:xfrm>
          <a:prstGeom prst="rect">
            <a:avLst/>
          </a:prstGeom>
        </p:spPr>
        <p:txBody>
          <a:bodyPr spcFirstLastPara="1" wrap="square" lIns="68575" tIns="34275" rIns="68575" bIns="34275" anchor="t" anchorCtr="0">
            <a:normAutofit/>
          </a:bodyPr>
          <a:lstStyle/>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Orchestrator</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Studio</a:t>
            </a:r>
            <a:endParaRPr sz="1400">
              <a:solidFill>
                <a:schemeClr val="dk1"/>
              </a:solidFill>
            </a:endParaRPr>
          </a:p>
        </p:txBody>
      </p:sp>
      <p:sp>
        <p:nvSpPr>
          <p:cNvPr id="142" name="Google Shape;142;p20"/>
          <p:cNvSpPr txBox="1">
            <a:spLocks noGrp="1"/>
          </p:cNvSpPr>
          <p:nvPr>
            <p:ph type="body" idx="1"/>
          </p:nvPr>
        </p:nvSpPr>
        <p:spPr>
          <a:xfrm>
            <a:off x="7192267" y="3810405"/>
            <a:ext cx="1746900" cy="1014900"/>
          </a:xfrm>
          <a:prstGeom prst="rect">
            <a:avLst/>
          </a:prstGeom>
        </p:spPr>
        <p:txBody>
          <a:bodyPr spcFirstLastPara="1" wrap="square" lIns="68575" tIns="34275" rIns="68575" bIns="34275" anchor="t" anchorCtr="0">
            <a:normAutofit/>
          </a:bodyPr>
          <a:lstStyle/>
          <a:p>
            <a:pPr marL="457200" lvl="0" indent="-317500" algn="just" rtl="0">
              <a:lnSpc>
                <a:spcPct val="100000"/>
              </a:lnSpc>
              <a:spcBef>
                <a:spcPts val="0"/>
              </a:spcBef>
              <a:spcAft>
                <a:spcPts val="0"/>
              </a:spcAft>
              <a:buClr>
                <a:schemeClr val="dk1"/>
              </a:buClr>
              <a:buSzPts val="1400"/>
              <a:buChar char="●"/>
            </a:pPr>
            <a:r>
              <a:rPr lang="en-GB" sz="1400">
                <a:solidFill>
                  <a:schemeClr val="dk1"/>
                </a:solidFill>
              </a:rPr>
              <a:t>Telegram Messenger</a:t>
            </a:r>
            <a:endParaRPr sz="1400">
              <a:solidFill>
                <a:schemeClr val="dk1"/>
              </a:solidFill>
            </a:endParaRPr>
          </a:p>
        </p:txBody>
      </p:sp>
      <p:sp>
        <p:nvSpPr>
          <p:cNvPr id="143" name="Google Shape;143;p20"/>
          <p:cNvSpPr txBox="1">
            <a:spLocks noGrp="1"/>
          </p:cNvSpPr>
          <p:nvPr>
            <p:ph type="body" idx="1"/>
          </p:nvPr>
        </p:nvSpPr>
        <p:spPr>
          <a:xfrm>
            <a:off x="7192267" y="1049375"/>
            <a:ext cx="1746900" cy="1014900"/>
          </a:xfrm>
          <a:prstGeom prst="rect">
            <a:avLst/>
          </a:prstGeom>
        </p:spPr>
        <p:txBody>
          <a:bodyPr spcFirstLastPara="1" wrap="square" lIns="68575" tIns="34275" rIns="68575" bIns="34275" anchor="ctr" anchorCtr="0">
            <a:normAutofit/>
          </a:bodyPr>
          <a:lstStyle/>
          <a:p>
            <a:pPr marL="0" lvl="0" indent="0" algn="ctr" rtl="0">
              <a:spcBef>
                <a:spcPts val="800"/>
              </a:spcBef>
              <a:spcAft>
                <a:spcPts val="0"/>
              </a:spcAft>
              <a:buNone/>
            </a:pPr>
            <a:r>
              <a:rPr lang="en-GB" sz="1700" b="1">
                <a:solidFill>
                  <a:schemeClr val="dk1"/>
                </a:solidFill>
              </a:rPr>
              <a:t>Other Technologies Used</a:t>
            </a:r>
            <a:endParaRPr sz="17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157709" y="57451"/>
            <a:ext cx="4958100" cy="5175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283C46"/>
              </a:buClr>
              <a:buSzPts val="4500"/>
              <a:buFont typeface="Arial"/>
              <a:buNone/>
            </a:pPr>
            <a:r>
              <a:rPr lang="en-GB" sz="2000" b="1">
                <a:solidFill>
                  <a:schemeClr val="dk1"/>
                </a:solidFill>
                <a:latin typeface="Calibri"/>
                <a:ea typeface="Calibri"/>
                <a:cs typeface="Calibri"/>
                <a:sym typeface="Calibri"/>
              </a:rPr>
              <a:t>Benefits</a:t>
            </a:r>
            <a:endParaRPr sz="2000" b="1" i="0" u="none" strike="noStrike" cap="none">
              <a:solidFill>
                <a:schemeClr val="dk1"/>
              </a:solidFill>
              <a:latin typeface="Calibri"/>
              <a:ea typeface="Calibri"/>
              <a:cs typeface="Calibri"/>
              <a:sym typeface="Calibri"/>
            </a:endParaRPr>
          </a:p>
        </p:txBody>
      </p:sp>
      <p:cxnSp>
        <p:nvCxnSpPr>
          <p:cNvPr id="150" name="Google Shape;150;p21"/>
          <p:cNvCxnSpPr/>
          <p:nvPr/>
        </p:nvCxnSpPr>
        <p:spPr>
          <a:xfrm>
            <a:off x="4572000" y="964350"/>
            <a:ext cx="0" cy="3214800"/>
          </a:xfrm>
          <a:prstGeom prst="straightConnector1">
            <a:avLst/>
          </a:prstGeom>
          <a:noFill/>
          <a:ln w="28575" cap="flat" cmpd="sng">
            <a:solidFill>
              <a:schemeClr val="lt2"/>
            </a:solidFill>
            <a:prstDash val="solid"/>
            <a:round/>
            <a:headEnd type="none" w="med" len="med"/>
            <a:tailEnd type="none" w="med" len="med"/>
          </a:ln>
        </p:spPr>
      </p:cxnSp>
      <p:sp>
        <p:nvSpPr>
          <p:cNvPr id="151" name="Google Shape;151;p21"/>
          <p:cNvSpPr txBox="1"/>
          <p:nvPr/>
        </p:nvSpPr>
        <p:spPr>
          <a:xfrm>
            <a:off x="283550" y="964350"/>
            <a:ext cx="4162200" cy="343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GB" sz="1600" b="1" i="0" u="none" strike="noStrike" cap="none" dirty="0">
                <a:solidFill>
                  <a:schemeClr val="dk1"/>
                </a:solidFill>
              </a:rPr>
              <a:t>Time Saving</a:t>
            </a:r>
            <a:endParaRPr sz="1600" b="1" i="0" u="none" strike="noStrike" cap="none" dirty="0">
              <a:solidFill>
                <a:schemeClr val="dk1"/>
              </a:solidFill>
            </a:endParaRPr>
          </a:p>
          <a:p>
            <a:pPr marL="0" lvl="0" indent="457200" algn="l" rtl="0">
              <a:spcBef>
                <a:spcPts val="800"/>
              </a:spcBef>
              <a:spcAft>
                <a:spcPts val="0"/>
              </a:spcAft>
              <a:buNone/>
            </a:pPr>
            <a:r>
              <a:rPr lang="en-GB" sz="1200" dirty="0">
                <a:solidFill>
                  <a:schemeClr val="dk1"/>
                </a:solidFill>
              </a:rPr>
              <a:t>Time consuming factor:</a:t>
            </a:r>
            <a:endParaRPr sz="1200" dirty="0">
              <a:solidFill>
                <a:schemeClr val="dk1"/>
              </a:solidFill>
            </a:endParaRPr>
          </a:p>
          <a:p>
            <a:pPr marL="809999" lvl="0" indent="-298450" algn="l" rtl="0">
              <a:spcBef>
                <a:spcPts val="800"/>
              </a:spcBef>
              <a:spcAft>
                <a:spcPts val="0"/>
              </a:spcAft>
              <a:buClr>
                <a:schemeClr val="dk1"/>
              </a:buClr>
              <a:buSzPts val="1100"/>
              <a:buChar char="●"/>
            </a:pPr>
            <a:r>
              <a:rPr lang="en-GB" sz="1100" dirty="0">
                <a:solidFill>
                  <a:schemeClr val="dk1"/>
                </a:solidFill>
              </a:rPr>
              <a:t>Travel </a:t>
            </a:r>
            <a:r>
              <a:rPr lang="en-GB" sz="1100" b="1" u="sng" dirty="0">
                <a:solidFill>
                  <a:schemeClr val="dk1"/>
                </a:solidFill>
              </a:rPr>
              <a:t>(15 Mins)</a:t>
            </a:r>
            <a:r>
              <a:rPr lang="en-GB" sz="1100" b="1" dirty="0">
                <a:solidFill>
                  <a:schemeClr val="dk1"/>
                </a:solidFill>
              </a:rPr>
              <a:t> </a:t>
            </a:r>
            <a:r>
              <a:rPr lang="en-GB" sz="1100" b="1" u="sng" dirty="0">
                <a:solidFill>
                  <a:srgbClr val="FF0000"/>
                </a:solidFill>
              </a:rPr>
              <a:t>(Cannot be automated)</a:t>
            </a:r>
            <a:endParaRPr sz="1100" b="1" u="sng" dirty="0">
              <a:solidFill>
                <a:srgbClr val="FF0000"/>
              </a:solidFill>
            </a:endParaRPr>
          </a:p>
          <a:p>
            <a:pPr marL="809999" lvl="0" indent="-298450" algn="l" rtl="0">
              <a:spcBef>
                <a:spcPts val="0"/>
              </a:spcBef>
              <a:spcAft>
                <a:spcPts val="0"/>
              </a:spcAft>
              <a:buClr>
                <a:schemeClr val="dk1"/>
              </a:buClr>
              <a:buSzPts val="1100"/>
              <a:buChar char="●"/>
            </a:pPr>
            <a:r>
              <a:rPr lang="en-GB" sz="1100" dirty="0">
                <a:solidFill>
                  <a:schemeClr val="dk1"/>
                </a:solidFill>
              </a:rPr>
              <a:t>Searching for suitable seats in library </a:t>
            </a:r>
            <a:r>
              <a:rPr lang="en-GB" sz="1100" b="1" u="sng" dirty="0">
                <a:solidFill>
                  <a:schemeClr val="dk1"/>
                </a:solidFill>
              </a:rPr>
              <a:t>(10-30 mins) </a:t>
            </a:r>
            <a:r>
              <a:rPr lang="en-GB" sz="1100" b="1" u="sng" dirty="0">
                <a:solidFill>
                  <a:srgbClr val="00FF00"/>
                </a:solidFill>
              </a:rPr>
              <a:t>(Automated)</a:t>
            </a:r>
            <a:r>
              <a:rPr lang="en-GB" sz="1100" b="1" u="sng" dirty="0">
                <a:solidFill>
                  <a:schemeClr val="dk1"/>
                </a:solidFill>
              </a:rPr>
              <a:t> </a:t>
            </a:r>
            <a:endParaRPr sz="1100" b="1" u="sng" dirty="0">
              <a:solidFill>
                <a:schemeClr val="dk1"/>
              </a:solidFill>
            </a:endParaRPr>
          </a:p>
          <a:p>
            <a:pPr marL="809999" lvl="0" indent="-298450" algn="l" rtl="0">
              <a:spcBef>
                <a:spcPts val="0"/>
              </a:spcBef>
              <a:spcAft>
                <a:spcPts val="0"/>
              </a:spcAft>
              <a:buClr>
                <a:schemeClr val="dk1"/>
              </a:buClr>
              <a:buSzPts val="1100"/>
              <a:buChar char="●"/>
            </a:pPr>
            <a:r>
              <a:rPr lang="en-GB" sz="1100" dirty="0">
                <a:solidFill>
                  <a:schemeClr val="dk1"/>
                </a:solidFill>
              </a:rPr>
              <a:t>Book the seat </a:t>
            </a:r>
            <a:r>
              <a:rPr lang="en-GB" sz="1100" b="1" u="sng" dirty="0">
                <a:solidFill>
                  <a:schemeClr val="dk1"/>
                </a:solidFill>
              </a:rPr>
              <a:t>(3 Mins)</a:t>
            </a:r>
            <a:r>
              <a:rPr lang="en-GB" sz="1100" b="1" u="sng" dirty="0">
                <a:solidFill>
                  <a:srgbClr val="00FF00"/>
                </a:solidFill>
              </a:rPr>
              <a:t> (Automated) </a:t>
            </a:r>
            <a:endParaRPr sz="1100" b="1" u="sng" dirty="0">
              <a:solidFill>
                <a:srgbClr val="00FF00"/>
              </a:solidFill>
            </a:endParaRPr>
          </a:p>
          <a:p>
            <a:pPr marL="0" lvl="0" indent="0" algn="l" rtl="0">
              <a:spcBef>
                <a:spcPts val="800"/>
              </a:spcBef>
              <a:spcAft>
                <a:spcPts val="0"/>
              </a:spcAft>
              <a:buNone/>
            </a:pPr>
            <a:r>
              <a:rPr lang="en-GB" sz="1000" b="1" dirty="0">
                <a:solidFill>
                  <a:schemeClr val="dk1"/>
                </a:solidFill>
              </a:rPr>
              <a:t>	</a:t>
            </a:r>
            <a:r>
              <a:rPr lang="en-GB" sz="1200" b="1" dirty="0">
                <a:solidFill>
                  <a:schemeClr val="dk1"/>
                </a:solidFill>
              </a:rPr>
              <a:t>Time save per visits : 13-33 Mins </a:t>
            </a:r>
            <a:endParaRPr sz="1200" b="1" dirty="0">
              <a:solidFill>
                <a:schemeClr val="dk1"/>
              </a:solidFill>
            </a:endParaRPr>
          </a:p>
          <a:p>
            <a:pPr marL="0" lvl="0" indent="0" algn="l" rtl="0">
              <a:spcBef>
                <a:spcPts val="800"/>
              </a:spcBef>
              <a:spcAft>
                <a:spcPts val="0"/>
              </a:spcAft>
              <a:buNone/>
            </a:pPr>
            <a:endParaRPr sz="1200" b="1" dirty="0">
              <a:solidFill>
                <a:schemeClr val="dk1"/>
              </a:solidFill>
            </a:endParaRPr>
          </a:p>
          <a:p>
            <a:pPr marL="0" lvl="0" indent="0" algn="l" rtl="0">
              <a:spcBef>
                <a:spcPts val="800"/>
              </a:spcBef>
              <a:spcAft>
                <a:spcPts val="0"/>
              </a:spcAft>
              <a:buNone/>
            </a:pPr>
            <a:r>
              <a:rPr lang="en-GB" sz="1200" b="1" dirty="0">
                <a:solidFill>
                  <a:schemeClr val="dk1"/>
                </a:solidFill>
              </a:rPr>
              <a:t>(NLB reported about 24,000 physical visits per day)[1].</a:t>
            </a:r>
            <a:endParaRPr sz="1200" dirty="0">
              <a:solidFill>
                <a:schemeClr val="dk1"/>
              </a:solidFill>
            </a:endParaRPr>
          </a:p>
          <a:p>
            <a:pPr marL="0" lvl="0" indent="0" algn="l" rtl="0">
              <a:spcBef>
                <a:spcPts val="800"/>
              </a:spcBef>
              <a:spcAft>
                <a:spcPts val="0"/>
              </a:spcAft>
              <a:buNone/>
            </a:pPr>
            <a:endParaRPr sz="1200" b="1" dirty="0">
              <a:solidFill>
                <a:schemeClr val="dk1"/>
              </a:solidFill>
            </a:endParaRPr>
          </a:p>
          <a:p>
            <a:pPr marL="0" lvl="0" indent="0" algn="ctr" rtl="0">
              <a:spcBef>
                <a:spcPts val="800"/>
              </a:spcBef>
              <a:spcAft>
                <a:spcPts val="0"/>
              </a:spcAft>
              <a:buNone/>
            </a:pPr>
            <a:r>
              <a:rPr lang="en-GB" sz="1200" b="1" dirty="0">
                <a:solidFill>
                  <a:schemeClr val="dk1"/>
                </a:solidFill>
              </a:rPr>
              <a:t>Total Time save : 24,000 visits * 13-33 Mins * 20%</a:t>
            </a:r>
            <a:endParaRPr sz="1200" b="1" dirty="0">
              <a:solidFill>
                <a:schemeClr val="dk1"/>
              </a:solidFill>
            </a:endParaRPr>
          </a:p>
          <a:p>
            <a:pPr marL="0" lvl="0" indent="0" algn="ctr" rtl="0">
              <a:spcBef>
                <a:spcPts val="800"/>
              </a:spcBef>
              <a:spcAft>
                <a:spcPts val="0"/>
              </a:spcAft>
              <a:buNone/>
            </a:pPr>
            <a:r>
              <a:rPr lang="en-GB" sz="1200" b="1" dirty="0">
                <a:solidFill>
                  <a:schemeClr val="lt1"/>
                </a:solidFill>
                <a:highlight>
                  <a:srgbClr val="FFFF00"/>
                </a:highlight>
              </a:rPr>
              <a:t>1040 hours - 2640 hours*</a:t>
            </a:r>
            <a:endParaRPr sz="1200" b="1" dirty="0">
              <a:solidFill>
                <a:schemeClr val="lt1"/>
              </a:solidFill>
              <a:highlight>
                <a:srgbClr val="FFFF00"/>
              </a:highlight>
            </a:endParaRPr>
          </a:p>
          <a:p>
            <a:pPr marL="0" lvl="0" indent="0" algn="l" rtl="0">
              <a:spcBef>
                <a:spcPts val="800"/>
              </a:spcBef>
              <a:spcAft>
                <a:spcPts val="0"/>
              </a:spcAft>
              <a:buNone/>
            </a:pPr>
            <a:endParaRPr sz="1200" b="1" dirty="0">
              <a:solidFill>
                <a:schemeClr val="lt1"/>
              </a:solidFill>
              <a:highlight>
                <a:srgbClr val="FFFF00"/>
              </a:highlight>
            </a:endParaRPr>
          </a:p>
          <a:p>
            <a:pPr marL="457200" marR="0" lvl="0" indent="0" algn="l" rtl="0">
              <a:lnSpc>
                <a:spcPct val="100000"/>
              </a:lnSpc>
              <a:spcBef>
                <a:spcPts val="800"/>
              </a:spcBef>
              <a:spcAft>
                <a:spcPts val="0"/>
              </a:spcAft>
              <a:buNone/>
            </a:pPr>
            <a:endParaRPr sz="1400" b="0" i="0" u="none" strike="noStrike" cap="none" dirty="0">
              <a:solidFill>
                <a:schemeClr val="dk1"/>
              </a:solidFill>
              <a:latin typeface="Arial"/>
              <a:ea typeface="Arial"/>
              <a:cs typeface="Arial"/>
              <a:sym typeface="Arial"/>
            </a:endParaRPr>
          </a:p>
        </p:txBody>
      </p:sp>
      <p:sp>
        <p:nvSpPr>
          <p:cNvPr id="152" name="Google Shape;152;p21"/>
          <p:cNvSpPr txBox="1"/>
          <p:nvPr/>
        </p:nvSpPr>
        <p:spPr>
          <a:xfrm>
            <a:off x="4698250" y="964350"/>
            <a:ext cx="4162200" cy="343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800"/>
              </a:spcBef>
              <a:spcAft>
                <a:spcPts val="0"/>
              </a:spcAft>
              <a:buNone/>
            </a:pPr>
            <a:r>
              <a:rPr lang="en-GB" sz="1600" b="1">
                <a:solidFill>
                  <a:schemeClr val="dk1"/>
                </a:solidFill>
              </a:rPr>
              <a:t>Other Benefits</a:t>
            </a:r>
            <a:endParaRPr sz="1600" b="1">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a:solidFill>
                  <a:schemeClr val="dk1"/>
                </a:solidFill>
              </a:rPr>
              <a:t>Potential Increment of NLB Library visitor</a:t>
            </a:r>
            <a:endParaRPr>
              <a:solidFill>
                <a:schemeClr val="dk1"/>
              </a:solidFill>
            </a:endParaRPr>
          </a:p>
          <a:p>
            <a:pPr marL="457200" marR="0" lvl="0" indent="0" algn="l" rtl="0">
              <a:lnSpc>
                <a:spcPct val="100000"/>
              </a:lnSpc>
              <a:spcBef>
                <a:spcPts val="800"/>
              </a:spcBef>
              <a:spcAft>
                <a:spcPts val="0"/>
              </a:spcAft>
              <a:buNone/>
            </a:pP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Efficient Group Ordering</a:t>
            </a:r>
            <a:endParaRPr sz="1400" b="0" i="0" u="none" strike="noStrike" cap="none">
              <a:solidFill>
                <a:schemeClr val="dk1"/>
              </a:solidFill>
              <a:latin typeface="Arial"/>
              <a:ea typeface="Arial"/>
              <a:cs typeface="Arial"/>
              <a:sym typeface="Arial"/>
            </a:endParaRPr>
          </a:p>
          <a:p>
            <a:pPr marL="457200" marR="0" lvl="0" indent="0" algn="l" rtl="0">
              <a:lnSpc>
                <a:spcPct val="100000"/>
              </a:lnSpc>
              <a:spcBef>
                <a:spcPts val="800"/>
              </a:spcBef>
              <a:spcAft>
                <a:spcPts val="0"/>
              </a:spcAft>
              <a:buNone/>
            </a:pP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Reduce Human Error</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283425" y="111225"/>
            <a:ext cx="6043500" cy="517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83C46"/>
              </a:buClr>
              <a:buSzPts val="3300"/>
              <a:buFont typeface="Arial"/>
              <a:buNone/>
            </a:pPr>
            <a:r>
              <a:rPr lang="en-GB" sz="2000" b="1" i="0">
                <a:latin typeface="Calibri"/>
                <a:ea typeface="Calibri"/>
                <a:cs typeface="Calibri"/>
                <a:sym typeface="Calibri"/>
              </a:rPr>
              <a:t>Benefits &amp; Technologies Used</a:t>
            </a:r>
            <a:endParaRPr sz="2000" b="1">
              <a:latin typeface="Calibri"/>
              <a:ea typeface="Calibri"/>
              <a:cs typeface="Calibri"/>
              <a:sym typeface="Calibri"/>
            </a:endParaRPr>
          </a:p>
        </p:txBody>
      </p:sp>
      <p:sp>
        <p:nvSpPr>
          <p:cNvPr id="159" name="Google Shape;159;p22"/>
          <p:cNvSpPr txBox="1"/>
          <p:nvPr/>
        </p:nvSpPr>
        <p:spPr>
          <a:xfrm>
            <a:off x="283550" y="628725"/>
            <a:ext cx="8626500" cy="42642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Time Saving</a:t>
            </a:r>
            <a:endParaRPr sz="1400" b="0" i="0" u="none" strike="noStrike" cap="none">
              <a:solidFill>
                <a:schemeClr val="dk1"/>
              </a:solidFill>
              <a:latin typeface="Arial"/>
              <a:ea typeface="Arial"/>
              <a:cs typeface="Arial"/>
              <a:sym typeface="Arial"/>
            </a:endParaRPr>
          </a:p>
          <a:p>
            <a:pPr marL="0" lvl="0" indent="457200" algn="l" rtl="0">
              <a:spcBef>
                <a:spcPts val="800"/>
              </a:spcBef>
              <a:spcAft>
                <a:spcPts val="0"/>
              </a:spcAft>
              <a:buNone/>
            </a:pPr>
            <a:r>
              <a:rPr lang="en-GB" sz="1200">
                <a:solidFill>
                  <a:schemeClr val="dk1"/>
                </a:solidFill>
              </a:rPr>
              <a:t>Time consuming factor:</a:t>
            </a:r>
            <a:endParaRPr sz="1200">
              <a:solidFill>
                <a:schemeClr val="dk1"/>
              </a:solidFill>
            </a:endParaRPr>
          </a:p>
          <a:p>
            <a:pPr marL="809999" lvl="0" indent="-304800" algn="l" rtl="0">
              <a:spcBef>
                <a:spcPts val="800"/>
              </a:spcBef>
              <a:spcAft>
                <a:spcPts val="0"/>
              </a:spcAft>
              <a:buClr>
                <a:schemeClr val="dk1"/>
              </a:buClr>
              <a:buSzPts val="1200"/>
              <a:buChar char="●"/>
            </a:pPr>
            <a:r>
              <a:rPr lang="en-GB" sz="1200">
                <a:solidFill>
                  <a:schemeClr val="dk1"/>
                </a:solidFill>
              </a:rPr>
              <a:t>Travel </a:t>
            </a:r>
            <a:r>
              <a:rPr lang="en-GB" sz="1200" b="1" u="sng">
                <a:solidFill>
                  <a:schemeClr val="dk1"/>
                </a:solidFill>
              </a:rPr>
              <a:t>(15 Mins) </a:t>
            </a:r>
            <a:r>
              <a:rPr lang="en-GB" sz="1200" b="1" u="sng">
                <a:solidFill>
                  <a:srgbClr val="FF0000"/>
                </a:solidFill>
              </a:rPr>
              <a:t>(Not automated)</a:t>
            </a:r>
            <a:endParaRPr sz="1200" b="1" u="sng">
              <a:solidFill>
                <a:srgbClr val="FF0000"/>
              </a:solidFill>
            </a:endParaRPr>
          </a:p>
          <a:p>
            <a:pPr marL="809999" lvl="0" indent="-304800" algn="l" rtl="0">
              <a:spcBef>
                <a:spcPts val="0"/>
              </a:spcBef>
              <a:spcAft>
                <a:spcPts val="0"/>
              </a:spcAft>
              <a:buClr>
                <a:schemeClr val="dk1"/>
              </a:buClr>
              <a:buSzPts val="1200"/>
              <a:buChar char="●"/>
            </a:pPr>
            <a:r>
              <a:rPr lang="en-GB" sz="1200">
                <a:solidFill>
                  <a:schemeClr val="dk1"/>
                </a:solidFill>
              </a:rPr>
              <a:t>Searching for suitable seats in library </a:t>
            </a:r>
            <a:r>
              <a:rPr lang="en-GB" sz="1200" b="1" u="sng">
                <a:solidFill>
                  <a:schemeClr val="dk1"/>
                </a:solidFill>
              </a:rPr>
              <a:t>(10-30 mins) </a:t>
            </a:r>
            <a:r>
              <a:rPr lang="en-GB" sz="1200" b="1" u="sng">
                <a:solidFill>
                  <a:srgbClr val="00FF00"/>
                </a:solidFill>
              </a:rPr>
              <a:t>(Automated)</a:t>
            </a:r>
            <a:r>
              <a:rPr lang="en-GB" sz="1200" b="1" u="sng">
                <a:solidFill>
                  <a:schemeClr val="dk1"/>
                </a:solidFill>
              </a:rPr>
              <a:t> </a:t>
            </a:r>
            <a:endParaRPr sz="1200" b="1" u="sng">
              <a:solidFill>
                <a:schemeClr val="dk1"/>
              </a:solidFill>
            </a:endParaRPr>
          </a:p>
          <a:p>
            <a:pPr marL="809999" lvl="0" indent="-304800" algn="l" rtl="0">
              <a:spcBef>
                <a:spcPts val="0"/>
              </a:spcBef>
              <a:spcAft>
                <a:spcPts val="0"/>
              </a:spcAft>
              <a:buClr>
                <a:schemeClr val="dk1"/>
              </a:buClr>
              <a:buSzPts val="1200"/>
              <a:buChar char="●"/>
            </a:pPr>
            <a:r>
              <a:rPr lang="en-GB" sz="1200">
                <a:solidFill>
                  <a:schemeClr val="dk1"/>
                </a:solidFill>
              </a:rPr>
              <a:t>Book the seat </a:t>
            </a:r>
            <a:r>
              <a:rPr lang="en-GB" sz="1200" b="1" u="sng">
                <a:solidFill>
                  <a:schemeClr val="dk1"/>
                </a:solidFill>
              </a:rPr>
              <a:t>(3 Mins)</a:t>
            </a:r>
            <a:r>
              <a:rPr lang="en-GB" sz="1200" b="1" u="sng">
                <a:solidFill>
                  <a:srgbClr val="00FF00"/>
                </a:solidFill>
              </a:rPr>
              <a:t> (Automated) </a:t>
            </a:r>
            <a:endParaRPr sz="1200" b="1" u="sng">
              <a:solidFill>
                <a:srgbClr val="00FF00"/>
              </a:solidFill>
            </a:endParaRPr>
          </a:p>
          <a:p>
            <a:pPr marL="0" lvl="0" indent="0" algn="l" rtl="0">
              <a:spcBef>
                <a:spcPts val="800"/>
              </a:spcBef>
              <a:spcAft>
                <a:spcPts val="0"/>
              </a:spcAft>
              <a:buNone/>
            </a:pPr>
            <a:r>
              <a:rPr lang="en-GB" sz="1000" b="1" u="sng">
                <a:solidFill>
                  <a:schemeClr val="dk1"/>
                </a:solidFill>
              </a:rPr>
              <a:t>	</a:t>
            </a:r>
            <a:r>
              <a:rPr lang="en-GB" sz="1200" b="1">
                <a:solidFill>
                  <a:schemeClr val="dk1"/>
                </a:solidFill>
              </a:rPr>
              <a:t>Time save per visits : 13-33 Mins </a:t>
            </a:r>
            <a:endParaRPr sz="1200" b="1">
              <a:solidFill>
                <a:schemeClr val="dk1"/>
              </a:solidFill>
            </a:endParaRPr>
          </a:p>
          <a:p>
            <a:pPr marL="0" lvl="0" indent="0" algn="l" rtl="0">
              <a:spcBef>
                <a:spcPts val="800"/>
              </a:spcBef>
              <a:spcAft>
                <a:spcPts val="0"/>
              </a:spcAft>
              <a:buNone/>
            </a:pPr>
            <a:r>
              <a:rPr lang="en-GB" sz="1200" b="1">
                <a:solidFill>
                  <a:schemeClr val="dk1"/>
                </a:solidFill>
              </a:rPr>
              <a:t>	(NLB reported about 24,000 physical visits per day)[1].</a:t>
            </a:r>
            <a:endParaRPr sz="1200" b="1">
              <a:solidFill>
                <a:schemeClr val="dk1"/>
              </a:solidFill>
            </a:endParaRPr>
          </a:p>
          <a:p>
            <a:pPr marL="0" lvl="0" indent="0" algn="l" rtl="0">
              <a:spcBef>
                <a:spcPts val="800"/>
              </a:spcBef>
              <a:spcAft>
                <a:spcPts val="0"/>
              </a:spcAft>
              <a:buNone/>
            </a:pPr>
            <a:r>
              <a:rPr lang="en-GB" sz="1200" b="1">
                <a:solidFill>
                  <a:schemeClr val="dk1"/>
                </a:solidFill>
              </a:rPr>
              <a:t>	Total Time save : 24,000 visits * 13-33 Mins * 20%</a:t>
            </a:r>
            <a:endParaRPr sz="1200" b="1">
              <a:solidFill>
                <a:schemeClr val="dk1"/>
              </a:solidFill>
            </a:endParaRPr>
          </a:p>
          <a:p>
            <a:pPr marL="0" lvl="0" indent="0" algn="l" rtl="0">
              <a:spcBef>
                <a:spcPts val="800"/>
              </a:spcBef>
              <a:spcAft>
                <a:spcPts val="0"/>
              </a:spcAft>
              <a:buNone/>
            </a:pPr>
            <a:r>
              <a:rPr lang="en-GB" sz="1200" b="1">
                <a:solidFill>
                  <a:schemeClr val="dk1"/>
                </a:solidFill>
              </a:rPr>
              <a:t>				</a:t>
            </a:r>
            <a:r>
              <a:rPr lang="en-GB" sz="1200" b="1">
                <a:solidFill>
                  <a:schemeClr val="lt1"/>
                </a:solidFill>
                <a:highlight>
                  <a:srgbClr val="FFFF00"/>
                </a:highlight>
              </a:rPr>
              <a:t>1040 hours - 2640 hours*</a:t>
            </a:r>
            <a:endParaRPr sz="1200" b="1">
              <a:solidFill>
                <a:schemeClr val="lt1"/>
              </a:solidFill>
              <a:highlight>
                <a:srgbClr val="FFFF00"/>
              </a:highlight>
            </a:endParaRPr>
          </a:p>
          <a:p>
            <a:pPr marL="0" lvl="0" indent="0" algn="l" rtl="0">
              <a:spcBef>
                <a:spcPts val="800"/>
              </a:spcBef>
              <a:spcAft>
                <a:spcPts val="0"/>
              </a:spcAft>
              <a:buNone/>
            </a:pPr>
            <a:endParaRPr sz="1200" b="1">
              <a:solidFill>
                <a:schemeClr val="lt1"/>
              </a:solidFill>
              <a:highlight>
                <a:srgbClr val="FFFF00"/>
              </a:highlight>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a:solidFill>
                  <a:schemeClr val="dk1"/>
                </a:solidFill>
              </a:rPr>
              <a:t>Potential Increment of NLB Library visitor</a:t>
            </a: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Efficient Group Ordering</a:t>
            </a: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Reduce Human Error</a:t>
            </a: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283425" y="111225"/>
            <a:ext cx="6043500" cy="5175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83C46"/>
              </a:buClr>
              <a:buSzPts val="3300"/>
              <a:buFont typeface="Arial"/>
              <a:buNone/>
            </a:pPr>
            <a:r>
              <a:rPr lang="en-GB" sz="2000" b="1" i="0">
                <a:latin typeface="Calibri"/>
                <a:ea typeface="Calibri"/>
                <a:cs typeface="Calibri"/>
                <a:sym typeface="Calibri"/>
              </a:rPr>
              <a:t>Benefits &amp; Technologies Used</a:t>
            </a:r>
            <a:endParaRPr sz="2000" b="1">
              <a:latin typeface="Calibri"/>
              <a:ea typeface="Calibri"/>
              <a:cs typeface="Calibri"/>
              <a:sym typeface="Calibri"/>
            </a:endParaRPr>
          </a:p>
        </p:txBody>
      </p:sp>
      <p:sp>
        <p:nvSpPr>
          <p:cNvPr id="166" name="Google Shape;166;p23"/>
          <p:cNvSpPr txBox="1"/>
          <p:nvPr/>
        </p:nvSpPr>
        <p:spPr>
          <a:xfrm>
            <a:off x="338825" y="918625"/>
            <a:ext cx="3401100" cy="367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100"/>
              <a:buFont typeface="Arial"/>
              <a:buNone/>
            </a:pPr>
            <a:r>
              <a:rPr lang="en-GB" sz="1800" b="1" i="0" u="sng" strike="noStrike" cap="none">
                <a:solidFill>
                  <a:schemeClr val="dk1"/>
                </a:solidFill>
                <a:latin typeface="Calibri"/>
                <a:ea typeface="Calibri"/>
                <a:cs typeface="Calibri"/>
                <a:sym typeface="Calibri"/>
              </a:rPr>
              <a:t>Details</a:t>
            </a:r>
            <a:endParaRPr sz="800" i="0" u="sng" strike="noStrike" cap="none">
              <a:solidFill>
                <a:srgbClr val="000000"/>
              </a:solidFill>
              <a:latin typeface="Calibri"/>
              <a:ea typeface="Calibri"/>
              <a:cs typeface="Calibri"/>
              <a:sym typeface="Calibri"/>
            </a:endParaRPr>
          </a:p>
        </p:txBody>
      </p:sp>
      <p:grpSp>
        <p:nvGrpSpPr>
          <p:cNvPr id="167" name="Google Shape;167;p23"/>
          <p:cNvGrpSpPr/>
          <p:nvPr/>
        </p:nvGrpSpPr>
        <p:grpSpPr>
          <a:xfrm>
            <a:off x="3911824" y="918625"/>
            <a:ext cx="4998001" cy="3974400"/>
            <a:chOff x="3863124" y="918625"/>
            <a:chExt cx="4998001" cy="3974400"/>
          </a:xfrm>
        </p:grpSpPr>
        <p:sp>
          <p:nvSpPr>
            <p:cNvPr id="168" name="Google Shape;168;p23"/>
            <p:cNvSpPr txBox="1"/>
            <p:nvPr/>
          </p:nvSpPr>
          <p:spPr>
            <a:xfrm>
              <a:off x="3863124" y="918625"/>
              <a:ext cx="4998000" cy="3672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2100"/>
                <a:buFont typeface="Arial"/>
                <a:buNone/>
              </a:pPr>
              <a:r>
                <a:rPr lang="en-GB" sz="1800" b="1" i="0" u="sng" strike="noStrike" cap="none">
                  <a:solidFill>
                    <a:schemeClr val="dk1"/>
                  </a:solidFill>
                  <a:latin typeface="Calibri"/>
                  <a:ea typeface="Calibri"/>
                  <a:cs typeface="Calibri"/>
                  <a:sym typeface="Calibri"/>
                </a:rPr>
                <a:t>Benefits</a:t>
              </a:r>
              <a:endParaRPr sz="800" b="0" i="0" u="sng" strike="noStrike" cap="none">
                <a:solidFill>
                  <a:srgbClr val="000000"/>
                </a:solidFill>
                <a:latin typeface="Arial"/>
                <a:ea typeface="Arial"/>
                <a:cs typeface="Arial"/>
                <a:sym typeface="Arial"/>
              </a:endParaRPr>
            </a:p>
          </p:txBody>
        </p:sp>
        <p:sp>
          <p:nvSpPr>
            <p:cNvPr id="169" name="Google Shape;169;p23"/>
            <p:cNvSpPr txBox="1"/>
            <p:nvPr/>
          </p:nvSpPr>
          <p:spPr>
            <a:xfrm>
              <a:off x="3863125" y="1418725"/>
              <a:ext cx="4998000" cy="3474300"/>
            </a:xfrm>
            <a:prstGeom prst="rect">
              <a:avLst/>
            </a:prstGeom>
            <a:noFill/>
            <a:ln w="9525" cap="flat" cmpd="sng">
              <a:solidFill>
                <a:srgbClr val="FF0000"/>
              </a:solidFill>
              <a:prstDash val="solid"/>
              <a:round/>
              <a:headEnd type="none" w="sm" len="sm"/>
              <a:tailEnd type="none" w="sm" len="sm"/>
            </a:ln>
          </p:spPr>
          <p:txBody>
            <a:bodyPr spcFirstLastPara="1" wrap="square" lIns="68575" tIns="34275" rIns="68575" bIns="34275" anchor="t" anchorCtr="0">
              <a:noAutofit/>
            </a:bodyPr>
            <a:lstStyle/>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Time Saving</a:t>
              </a:r>
              <a:endParaRPr sz="1400" b="0" i="0" u="none" strike="noStrike" cap="none">
                <a:solidFill>
                  <a:schemeClr val="dk1"/>
                </a:solidFill>
                <a:latin typeface="Arial"/>
                <a:ea typeface="Arial"/>
                <a:cs typeface="Arial"/>
                <a:sym typeface="Arial"/>
              </a:endParaRPr>
            </a:p>
            <a:p>
              <a:pPr marL="0" lvl="0" indent="457200" algn="l" rtl="0">
                <a:spcBef>
                  <a:spcPts val="800"/>
                </a:spcBef>
                <a:spcAft>
                  <a:spcPts val="0"/>
                </a:spcAft>
                <a:buNone/>
              </a:pPr>
              <a:r>
                <a:rPr lang="en-GB" sz="1200">
                  <a:solidFill>
                    <a:schemeClr val="dk1"/>
                  </a:solidFill>
                </a:rPr>
                <a:t>Time consuming factor:</a:t>
              </a:r>
              <a:endParaRPr sz="1200">
                <a:solidFill>
                  <a:schemeClr val="dk1"/>
                </a:solidFill>
              </a:endParaRPr>
            </a:p>
            <a:p>
              <a:pPr marL="809999" lvl="0" indent="-304800" algn="l" rtl="0">
                <a:spcBef>
                  <a:spcPts val="800"/>
                </a:spcBef>
                <a:spcAft>
                  <a:spcPts val="0"/>
                </a:spcAft>
                <a:buClr>
                  <a:schemeClr val="dk1"/>
                </a:buClr>
                <a:buSzPts val="1200"/>
                <a:buChar char="●"/>
              </a:pPr>
              <a:r>
                <a:rPr lang="en-GB" sz="1200">
                  <a:solidFill>
                    <a:schemeClr val="dk1"/>
                  </a:solidFill>
                </a:rPr>
                <a:t>Travel </a:t>
              </a:r>
              <a:r>
                <a:rPr lang="en-GB" sz="1200" b="1" u="sng">
                  <a:solidFill>
                    <a:schemeClr val="dk1"/>
                  </a:solidFill>
                </a:rPr>
                <a:t>(15 Mins) </a:t>
              </a:r>
              <a:r>
                <a:rPr lang="en-GB" sz="1200" b="1" u="sng">
                  <a:solidFill>
                    <a:srgbClr val="FF0000"/>
                  </a:solidFill>
                </a:rPr>
                <a:t>(Not automated)</a:t>
              </a:r>
              <a:endParaRPr sz="1200" b="1" u="sng">
                <a:solidFill>
                  <a:srgbClr val="FF0000"/>
                </a:solidFill>
              </a:endParaRPr>
            </a:p>
            <a:p>
              <a:pPr marL="809999" lvl="0" indent="-304800" algn="l" rtl="0">
                <a:spcBef>
                  <a:spcPts val="0"/>
                </a:spcBef>
                <a:spcAft>
                  <a:spcPts val="0"/>
                </a:spcAft>
                <a:buClr>
                  <a:schemeClr val="dk1"/>
                </a:buClr>
                <a:buSzPts val="1200"/>
                <a:buChar char="●"/>
              </a:pPr>
              <a:r>
                <a:rPr lang="en-GB" sz="1200">
                  <a:solidFill>
                    <a:schemeClr val="dk1"/>
                  </a:solidFill>
                </a:rPr>
                <a:t>Searching for suitable seats in library </a:t>
              </a:r>
              <a:r>
                <a:rPr lang="en-GB" sz="1200" b="1" u="sng">
                  <a:solidFill>
                    <a:schemeClr val="dk1"/>
                  </a:solidFill>
                </a:rPr>
                <a:t>(10-30 mins) </a:t>
              </a:r>
              <a:r>
                <a:rPr lang="en-GB" sz="1200" b="1" u="sng">
                  <a:solidFill>
                    <a:srgbClr val="00FF00"/>
                  </a:solidFill>
                </a:rPr>
                <a:t>(Automated)</a:t>
              </a:r>
              <a:r>
                <a:rPr lang="en-GB" sz="1200" b="1" u="sng">
                  <a:solidFill>
                    <a:schemeClr val="dk1"/>
                  </a:solidFill>
                </a:rPr>
                <a:t> </a:t>
              </a:r>
              <a:endParaRPr sz="1200" b="1" u="sng">
                <a:solidFill>
                  <a:schemeClr val="dk1"/>
                </a:solidFill>
              </a:endParaRPr>
            </a:p>
            <a:p>
              <a:pPr marL="809999" lvl="0" indent="-304800" algn="l" rtl="0">
                <a:spcBef>
                  <a:spcPts val="0"/>
                </a:spcBef>
                <a:spcAft>
                  <a:spcPts val="0"/>
                </a:spcAft>
                <a:buClr>
                  <a:schemeClr val="dk1"/>
                </a:buClr>
                <a:buSzPts val="1200"/>
                <a:buChar char="●"/>
              </a:pPr>
              <a:r>
                <a:rPr lang="en-GB" sz="1200">
                  <a:solidFill>
                    <a:schemeClr val="dk1"/>
                  </a:solidFill>
                </a:rPr>
                <a:t>Book the seat </a:t>
              </a:r>
              <a:r>
                <a:rPr lang="en-GB" sz="1200" b="1" u="sng">
                  <a:solidFill>
                    <a:schemeClr val="dk1"/>
                  </a:solidFill>
                </a:rPr>
                <a:t>(3 Mins)</a:t>
              </a:r>
              <a:r>
                <a:rPr lang="en-GB" sz="1200" b="1" u="sng">
                  <a:solidFill>
                    <a:srgbClr val="00FF00"/>
                  </a:solidFill>
                </a:rPr>
                <a:t> (Automated) </a:t>
              </a:r>
              <a:endParaRPr sz="1200" b="1" u="sng">
                <a:solidFill>
                  <a:srgbClr val="00FF00"/>
                </a:solidFill>
              </a:endParaRPr>
            </a:p>
            <a:p>
              <a:pPr marL="0" lvl="0" indent="0" algn="l" rtl="0">
                <a:spcBef>
                  <a:spcPts val="800"/>
                </a:spcBef>
                <a:spcAft>
                  <a:spcPts val="0"/>
                </a:spcAft>
                <a:buNone/>
              </a:pPr>
              <a:r>
                <a:rPr lang="en-GB" sz="1000" b="1" u="sng">
                  <a:solidFill>
                    <a:schemeClr val="dk1"/>
                  </a:solidFill>
                </a:rPr>
                <a:t>	</a:t>
              </a:r>
              <a:r>
                <a:rPr lang="en-GB" sz="1200" b="1">
                  <a:solidFill>
                    <a:schemeClr val="dk1"/>
                  </a:solidFill>
                </a:rPr>
                <a:t>Time save per visits : 13-33 Mins </a:t>
              </a:r>
              <a:endParaRPr sz="1200" b="1">
                <a:solidFill>
                  <a:schemeClr val="dk1"/>
                </a:solidFill>
              </a:endParaRPr>
            </a:p>
            <a:p>
              <a:pPr marL="0" lvl="0" indent="0" algn="l" rtl="0">
                <a:spcBef>
                  <a:spcPts val="800"/>
                </a:spcBef>
                <a:spcAft>
                  <a:spcPts val="0"/>
                </a:spcAft>
                <a:buNone/>
              </a:pPr>
              <a:r>
                <a:rPr lang="en-GB" sz="1200" b="1">
                  <a:solidFill>
                    <a:schemeClr val="dk1"/>
                  </a:solidFill>
                </a:rPr>
                <a:t>	(NLB reported about 24,000 physical visits per day)[1].</a:t>
              </a:r>
              <a:endParaRPr sz="1200" b="1">
                <a:solidFill>
                  <a:schemeClr val="dk1"/>
                </a:solidFill>
              </a:endParaRPr>
            </a:p>
            <a:p>
              <a:pPr marL="0" lvl="0" indent="0" algn="l" rtl="0">
                <a:spcBef>
                  <a:spcPts val="800"/>
                </a:spcBef>
                <a:spcAft>
                  <a:spcPts val="0"/>
                </a:spcAft>
                <a:buNone/>
              </a:pPr>
              <a:r>
                <a:rPr lang="en-GB" sz="1200" b="1">
                  <a:solidFill>
                    <a:schemeClr val="dk1"/>
                  </a:solidFill>
                </a:rPr>
                <a:t>	Total Time save : 24000 visits * 13-33 Mins * 20%</a:t>
              </a:r>
              <a:endParaRPr sz="1200" b="1">
                <a:solidFill>
                  <a:schemeClr val="dk1"/>
                </a:solidFill>
              </a:endParaRPr>
            </a:p>
            <a:p>
              <a:pPr marL="0" lvl="0" indent="0" algn="l" rtl="0">
                <a:spcBef>
                  <a:spcPts val="800"/>
                </a:spcBef>
                <a:spcAft>
                  <a:spcPts val="0"/>
                </a:spcAft>
                <a:buNone/>
              </a:pPr>
              <a:r>
                <a:rPr lang="en-GB" sz="1200" b="1">
                  <a:solidFill>
                    <a:schemeClr val="dk1"/>
                  </a:solidFill>
                </a:rPr>
                <a:t>				</a:t>
              </a:r>
              <a:r>
                <a:rPr lang="en-GB" sz="1200" b="1">
                  <a:solidFill>
                    <a:schemeClr val="lt1"/>
                  </a:solidFill>
                  <a:highlight>
                    <a:srgbClr val="FFFF00"/>
                  </a:highlight>
                </a:rPr>
                <a:t>1040 hours - 2640 hours*</a:t>
              </a:r>
              <a:endParaRPr sz="1200" b="1">
                <a:solidFill>
                  <a:schemeClr val="lt1"/>
                </a:solidFill>
                <a:highlight>
                  <a:srgbClr val="FFFF00"/>
                </a:highlight>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a:solidFill>
                    <a:schemeClr val="dk1"/>
                  </a:solidFill>
                </a:rPr>
                <a:t>Potential Increment of NLB Library visitor</a:t>
              </a: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Efficient Group Ordering</a:t>
              </a:r>
              <a:endParaRPr>
                <a:solidFill>
                  <a:schemeClr val="dk1"/>
                </a:solidFill>
              </a:endParaRPr>
            </a:p>
            <a:p>
              <a:pPr marL="457200" marR="0" lvl="0" indent="-317500" algn="l" rtl="0">
                <a:lnSpc>
                  <a:spcPct val="100000"/>
                </a:lnSpc>
                <a:spcBef>
                  <a:spcPts val="800"/>
                </a:spcBef>
                <a:spcAft>
                  <a:spcPts val="0"/>
                </a:spcAft>
                <a:buClr>
                  <a:schemeClr val="dk1"/>
                </a:buClr>
                <a:buSzPts val="1400"/>
                <a:buFont typeface="Arial"/>
                <a:buAutoNum type="arabicPeriod"/>
              </a:pPr>
              <a:r>
                <a:rPr lang="en-GB" sz="1400" b="0" i="0" u="none" strike="noStrike" cap="none">
                  <a:solidFill>
                    <a:schemeClr val="dk1"/>
                  </a:solidFill>
                  <a:latin typeface="Arial"/>
                  <a:ea typeface="Arial"/>
                  <a:cs typeface="Arial"/>
                  <a:sym typeface="Arial"/>
                </a:rPr>
                <a:t>Reduce Human Error</a:t>
              </a:r>
              <a:endParaRPr sz="1400" b="0" i="0" u="none" strike="noStrike" cap="none">
                <a:solidFill>
                  <a:schemeClr val="dk1"/>
                </a:solidFill>
                <a:latin typeface="Arial"/>
                <a:ea typeface="Arial"/>
                <a:cs typeface="Arial"/>
                <a:sym typeface="Arial"/>
              </a:endParaRPr>
            </a:p>
          </p:txBody>
        </p:sp>
      </p:grpSp>
      <p:graphicFrame>
        <p:nvGraphicFramePr>
          <p:cNvPr id="170" name="Google Shape;170;p23"/>
          <p:cNvGraphicFramePr/>
          <p:nvPr/>
        </p:nvGraphicFramePr>
        <p:xfrm>
          <a:off x="338814" y="1418722"/>
          <a:ext cx="3401250" cy="2987770"/>
        </p:xfrm>
        <a:graphic>
          <a:graphicData uri="http://schemas.openxmlformats.org/drawingml/2006/table">
            <a:tbl>
              <a:tblPr firstRow="1" bandRow="1">
                <a:noFill/>
                <a:tableStyleId>{3A9B30C0-1B44-443A-8CA3-D566EF23C21B}</a:tableStyleId>
              </a:tblPr>
              <a:tblGrid>
                <a:gridCol w="1493325">
                  <a:extLst>
                    <a:ext uri="{9D8B030D-6E8A-4147-A177-3AD203B41FA5}">
                      <a16:colId xmlns:a16="http://schemas.microsoft.com/office/drawing/2014/main" val="20000"/>
                    </a:ext>
                  </a:extLst>
                </a:gridCol>
                <a:gridCol w="1907925">
                  <a:extLst>
                    <a:ext uri="{9D8B030D-6E8A-4147-A177-3AD203B41FA5}">
                      <a16:colId xmlns:a16="http://schemas.microsoft.com/office/drawing/2014/main" val="20001"/>
                    </a:ext>
                  </a:extLst>
                </a:gridCol>
              </a:tblGrid>
              <a:tr h="568025">
                <a:tc>
                  <a:txBody>
                    <a:bodyPr/>
                    <a:lstStyle/>
                    <a:p>
                      <a:pPr marL="0" marR="0" lvl="0" indent="0" algn="l" rtl="0">
                        <a:lnSpc>
                          <a:spcPct val="100000"/>
                        </a:lnSpc>
                        <a:spcBef>
                          <a:spcPts val="0"/>
                        </a:spcBef>
                        <a:spcAft>
                          <a:spcPts val="0"/>
                        </a:spcAft>
                        <a:buClr>
                          <a:schemeClr val="lt1"/>
                        </a:buClr>
                        <a:buSzPts val="900"/>
                        <a:buFont typeface="Calibri"/>
                        <a:buNone/>
                      </a:pPr>
                      <a:r>
                        <a:rPr lang="en-GB" sz="1200" b="1" u="none" strike="noStrike" cap="none">
                          <a:solidFill>
                            <a:schemeClr val="dk1"/>
                          </a:solidFill>
                          <a:latin typeface="Calibri"/>
                          <a:ea typeface="Calibri"/>
                          <a:cs typeface="Calibri"/>
                          <a:sym typeface="Calibri"/>
                        </a:rPr>
                        <a:t>End-User</a:t>
                      </a:r>
                      <a:endParaRPr sz="1200" b="1"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A4616"/>
                    </a:solidFill>
                  </a:tcPr>
                </a:tc>
                <a:tc>
                  <a:txBody>
                    <a:bodyPr/>
                    <a:lstStyle/>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Students</a:t>
                      </a:r>
                      <a:endParaRPr sz="120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Professional (Coworking space)</a:t>
                      </a:r>
                      <a:endParaRPr sz="1200">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68025">
                <a:tc>
                  <a:txBody>
                    <a:bodyPr/>
                    <a:lstStyle/>
                    <a:p>
                      <a:pPr marL="0" marR="0" lvl="0" indent="0" algn="l" rtl="0">
                        <a:lnSpc>
                          <a:spcPct val="100000"/>
                        </a:lnSpc>
                        <a:spcBef>
                          <a:spcPts val="0"/>
                        </a:spcBef>
                        <a:spcAft>
                          <a:spcPts val="0"/>
                        </a:spcAft>
                        <a:buClr>
                          <a:schemeClr val="lt1"/>
                        </a:buClr>
                        <a:buSzPts val="900"/>
                        <a:buFont typeface="Calibri"/>
                        <a:buNone/>
                      </a:pPr>
                      <a:r>
                        <a:rPr lang="en-GB" sz="1200" b="1" u="none" strike="noStrike" cap="none">
                          <a:solidFill>
                            <a:schemeClr val="dk1"/>
                          </a:solidFill>
                          <a:latin typeface="Calibri"/>
                          <a:ea typeface="Calibri"/>
                          <a:cs typeface="Calibri"/>
                          <a:sym typeface="Calibri"/>
                        </a:rPr>
                        <a:t>User Department</a:t>
                      </a:r>
                      <a:endParaRPr sz="1200" b="1"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A4616"/>
                    </a:solidFill>
                  </a:tcPr>
                </a:tc>
                <a:tc>
                  <a:txBody>
                    <a:bodyPr/>
                    <a:lstStyle/>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Customer service</a:t>
                      </a:r>
                      <a:endParaRPr sz="120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Education</a:t>
                      </a:r>
                      <a:endParaRPr sz="120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6425">
                <a:tc>
                  <a:txBody>
                    <a:bodyPr/>
                    <a:lstStyle/>
                    <a:p>
                      <a:pPr marL="0" marR="0" lvl="0" indent="0" algn="l" rtl="0">
                        <a:lnSpc>
                          <a:spcPct val="100000"/>
                        </a:lnSpc>
                        <a:spcBef>
                          <a:spcPts val="0"/>
                        </a:spcBef>
                        <a:spcAft>
                          <a:spcPts val="0"/>
                        </a:spcAft>
                        <a:buClr>
                          <a:schemeClr val="lt1"/>
                        </a:buClr>
                        <a:buSzPts val="900"/>
                        <a:buFont typeface="Calibri"/>
                        <a:buNone/>
                      </a:pPr>
                      <a:r>
                        <a:rPr lang="en-GB" sz="1200" b="1" u="none" strike="noStrike" cap="none">
                          <a:solidFill>
                            <a:schemeClr val="dk1"/>
                          </a:solidFill>
                          <a:latin typeface="Calibri"/>
                          <a:ea typeface="Calibri"/>
                          <a:cs typeface="Calibri"/>
                          <a:sym typeface="Calibri"/>
                        </a:rPr>
                        <a:t>Industries</a:t>
                      </a:r>
                      <a:endParaRPr sz="1200" b="1"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A4616"/>
                    </a:solidFill>
                  </a:tcPr>
                </a:tc>
                <a:tc>
                  <a:txBody>
                    <a:bodyPr/>
                    <a:lstStyle/>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Customer service</a:t>
                      </a:r>
                      <a:endParaRPr sz="120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Education</a:t>
                      </a:r>
                      <a:endParaRPr sz="120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Library</a:t>
                      </a:r>
                      <a:endParaRPr sz="120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8025">
                <a:tc>
                  <a:txBody>
                    <a:bodyPr/>
                    <a:lstStyle/>
                    <a:p>
                      <a:pPr marL="0" marR="0" lvl="0" indent="0" algn="l" rtl="0">
                        <a:lnSpc>
                          <a:spcPct val="100000"/>
                        </a:lnSpc>
                        <a:spcBef>
                          <a:spcPts val="0"/>
                        </a:spcBef>
                        <a:spcAft>
                          <a:spcPts val="0"/>
                        </a:spcAft>
                        <a:buClr>
                          <a:schemeClr val="lt1"/>
                        </a:buClr>
                        <a:buSzPts val="900"/>
                        <a:buFont typeface="Calibri"/>
                        <a:buNone/>
                      </a:pPr>
                      <a:r>
                        <a:rPr lang="en-GB" sz="1200" b="1" u="none" strike="noStrike" cap="none">
                          <a:solidFill>
                            <a:schemeClr val="dk1"/>
                          </a:solidFill>
                          <a:latin typeface="Calibri"/>
                          <a:ea typeface="Calibri"/>
                          <a:cs typeface="Calibri"/>
                          <a:sym typeface="Calibri"/>
                        </a:rPr>
                        <a:t>UiPath Products Used</a:t>
                      </a:r>
                      <a:endParaRPr sz="1200" b="1"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A4616"/>
                    </a:solidFill>
                  </a:tcPr>
                </a:tc>
                <a:tc>
                  <a:txBody>
                    <a:bodyPr/>
                    <a:lstStyle/>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Orchestrator</a:t>
                      </a:r>
                      <a:endParaRPr sz="120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GB" sz="1200" u="none" strike="noStrike" cap="none">
                          <a:solidFill>
                            <a:schemeClr val="dk1"/>
                          </a:solidFill>
                          <a:latin typeface="Calibri"/>
                          <a:ea typeface="Calibri"/>
                          <a:cs typeface="Calibri"/>
                          <a:sym typeface="Calibri"/>
                        </a:rPr>
                        <a:t>Studio</a:t>
                      </a:r>
                      <a:endParaRPr sz="120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6425">
                <a:tc>
                  <a:txBody>
                    <a:bodyPr/>
                    <a:lstStyle/>
                    <a:p>
                      <a:pPr marL="0" marR="0" lvl="0" indent="0" algn="l" rtl="0">
                        <a:lnSpc>
                          <a:spcPct val="100000"/>
                        </a:lnSpc>
                        <a:spcBef>
                          <a:spcPts val="0"/>
                        </a:spcBef>
                        <a:spcAft>
                          <a:spcPts val="0"/>
                        </a:spcAft>
                        <a:buClr>
                          <a:schemeClr val="lt1"/>
                        </a:buClr>
                        <a:buSzPts val="900"/>
                        <a:buFont typeface="Calibri"/>
                        <a:buNone/>
                      </a:pPr>
                      <a:r>
                        <a:rPr lang="en-GB" sz="1200" b="1" u="none" strike="noStrike" cap="none">
                          <a:solidFill>
                            <a:schemeClr val="dk1"/>
                          </a:solidFill>
                          <a:latin typeface="Calibri"/>
                          <a:ea typeface="Calibri"/>
                          <a:cs typeface="Calibri"/>
                          <a:sym typeface="Calibri"/>
                        </a:rPr>
                        <a:t>Other – Integrations / APIs / Technologies Used</a:t>
                      </a:r>
                      <a:endParaRPr sz="1200" b="1"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A4616"/>
                    </a:solidFill>
                  </a:tcPr>
                </a:tc>
                <a:tc>
                  <a:txBody>
                    <a:bodyPr/>
                    <a:lstStyle/>
                    <a:p>
                      <a:pPr marL="457200" marR="0" lvl="0" indent="-304800" algn="l" rtl="0">
                        <a:lnSpc>
                          <a:spcPct val="100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Telegram Messenger</a:t>
                      </a:r>
                      <a:endParaRPr sz="1200" b="0" i="0" u="none" strike="noStrike" cap="none">
                        <a:solidFill>
                          <a:schemeClr val="dk1"/>
                        </a:solidFill>
                        <a:latin typeface="Calibri"/>
                        <a:ea typeface="Calibri"/>
                        <a:cs typeface="Calibri"/>
                        <a:sym typeface="Calibri"/>
                      </a:endParaRPr>
                    </a:p>
                  </a:txBody>
                  <a:tcPr marL="80075" marR="80075"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3644</Words>
  <Application>Microsoft Office PowerPoint</Application>
  <PresentationFormat>On-screen Show (16:9)</PresentationFormat>
  <Paragraphs>276</Paragraphs>
  <Slides>26</Slides>
  <Notes>26</Notes>
  <HiddenSlides>4</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Simple Dark</vt:lpstr>
      <vt:lpstr>PowerPoint Presentation</vt:lpstr>
      <vt:lpstr>Team Slide</vt:lpstr>
      <vt:lpstr>PowerPoint Presentation</vt:lpstr>
      <vt:lpstr>PowerPoint Presentation</vt:lpstr>
      <vt:lpstr>PowerPoint Presentation</vt:lpstr>
      <vt:lpstr>PowerPoint Presentation</vt:lpstr>
      <vt:lpstr>PowerPoint Presentation</vt:lpstr>
      <vt:lpstr>Benefits &amp; Technologies Used</vt:lpstr>
      <vt:lpstr>Benefits &amp; Technologies Used</vt:lpstr>
      <vt:lpstr>Solution 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Demo</vt:lpstr>
      <vt:lpstr>Telegram bot</vt:lpstr>
      <vt:lpstr>Future Enhancements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#HENDY#</cp:lastModifiedBy>
  <cp:revision>1</cp:revision>
  <dcterms:modified xsi:type="dcterms:W3CDTF">2023-03-31T00:09:17Z</dcterms:modified>
</cp:coreProperties>
</file>